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8" r:id="rId3"/>
    <p:sldId id="259" r:id="rId4"/>
    <p:sldId id="289" r:id="rId5"/>
    <p:sldId id="287" r:id="rId6"/>
    <p:sldId id="290" r:id="rId7"/>
    <p:sldId id="291" r:id="rId8"/>
    <p:sldId id="303" r:id="rId9"/>
    <p:sldId id="304" r:id="rId10"/>
    <p:sldId id="298" r:id="rId11"/>
    <p:sldId id="275" r:id="rId12"/>
    <p:sldId id="276" r:id="rId13"/>
    <p:sldId id="297" r:id="rId14"/>
    <p:sldId id="279" r:id="rId15"/>
    <p:sldId id="292" r:id="rId16"/>
    <p:sldId id="280" r:id="rId17"/>
    <p:sldId id="282" r:id="rId18"/>
    <p:sldId id="284" r:id="rId19"/>
    <p:sldId id="293" r:id="rId20"/>
    <p:sldId id="257" r:id="rId21"/>
    <p:sldId id="295" r:id="rId22"/>
    <p:sldId id="299" r:id="rId23"/>
    <p:sldId id="305" r:id="rId24"/>
    <p:sldId id="262" r:id="rId25"/>
    <p:sldId id="300" r:id="rId26"/>
    <p:sldId id="301" r:id="rId27"/>
    <p:sldId id="30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4" autoAdjust="0"/>
    <p:restoredTop sz="94660"/>
  </p:normalViewPr>
  <p:slideViewPr>
    <p:cSldViewPr snapToGrid="0">
      <p:cViewPr varScale="1">
        <p:scale>
          <a:sx n="82" d="100"/>
          <a:sy n="82" d="100"/>
        </p:scale>
        <p:origin x="114"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91C330-FAF7-4DED-9B6F-B08E0A346D2A}" type="datetimeFigureOut">
              <a:rPr lang="en-US" smtClean="0"/>
              <a:t>11/13/2021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FBBEF-0C58-4BE9-940E-896341F1596E}" type="slidenum">
              <a:rPr lang="en-US" smtClean="0"/>
              <a:t>‹#›</a:t>
            </a:fld>
            <a:endParaRPr lang="en-US"/>
          </a:p>
        </p:txBody>
      </p:sp>
    </p:spTree>
    <p:extLst>
      <p:ext uri="{BB962C8B-B14F-4D97-AF65-F5344CB8AC3E}">
        <p14:creationId xmlns:p14="http://schemas.microsoft.com/office/powerpoint/2010/main" val="603659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entury Gothic" pitchFamily="34" charset="0"/>
                <a:ea typeface="ヒラギノ角ゴ Pro W3" pitchFamily="1" charset="-128"/>
              </a:defRPr>
            </a:lvl1pPr>
            <a:lvl2pPr marL="742950" indent="-285750">
              <a:defRPr sz="2400">
                <a:solidFill>
                  <a:schemeClr val="tx1"/>
                </a:solidFill>
                <a:latin typeface="Century Gothic" pitchFamily="34" charset="0"/>
                <a:ea typeface="ヒラギノ角ゴ Pro W3" pitchFamily="1" charset="-128"/>
              </a:defRPr>
            </a:lvl2pPr>
            <a:lvl3pPr marL="1143000" indent="-228600">
              <a:defRPr sz="2400">
                <a:solidFill>
                  <a:schemeClr val="tx1"/>
                </a:solidFill>
                <a:latin typeface="Century Gothic" pitchFamily="34" charset="0"/>
                <a:ea typeface="ヒラギノ角ゴ Pro W3" pitchFamily="1" charset="-128"/>
              </a:defRPr>
            </a:lvl3pPr>
            <a:lvl4pPr marL="1600200" indent="-228600">
              <a:defRPr sz="2400">
                <a:solidFill>
                  <a:schemeClr val="tx1"/>
                </a:solidFill>
                <a:latin typeface="Century Gothic" pitchFamily="34" charset="0"/>
                <a:ea typeface="ヒラギノ角ゴ Pro W3" pitchFamily="1" charset="-128"/>
              </a:defRPr>
            </a:lvl4pPr>
            <a:lvl5pPr marL="2057400" indent="-228600">
              <a:defRPr sz="2400">
                <a:solidFill>
                  <a:schemeClr val="tx1"/>
                </a:solidFill>
                <a:latin typeface="Century Gothic"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9pPr>
          </a:lstStyle>
          <a:p>
            <a:fld id="{C81E7451-5A92-41B7-9D72-DA8FC8C31725}" type="slidenum">
              <a:rPr lang="en-US" altLang="en-US" sz="1200" smtClean="0">
                <a:latin typeface="Arial" charset="0"/>
              </a:rPr>
              <a:pPr/>
              <a:t>2</a:t>
            </a:fld>
            <a:endParaRPr lang="en-US" altLang="en-US" sz="120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Helvetica" charset="0"/>
              </a:rPr>
              <a:t>The Internet was created to respond to two concerns: to establish a safe form of military communications and to create a means by which all computers could communicate.</a:t>
            </a:r>
          </a:p>
          <a:p>
            <a:pPr eaLnBrk="1" hangingPunct="1">
              <a:buFontTx/>
              <a:buChar char="•"/>
            </a:pPr>
            <a:r>
              <a:rPr lang="en-US" altLang="en-US" dirty="0"/>
              <a:t>Scientists were asked to come up with a solution to secure communications between large computer centers in case of a nuclear attack. They responded by inventing packet-switching and routers. By taking data messages and breaking them into small packets, each packet could be addressed and sent individually to a destination through a series of routers. The routers, like robot traffic cops, would send each packet along the optimum path to the next router, depending on traffic and availability. </a:t>
            </a:r>
          </a:p>
          <a:p>
            <a:pPr eaLnBrk="1" hangingPunct="1">
              <a:buFontTx/>
              <a:buChar char="•"/>
            </a:pPr>
            <a:r>
              <a:rPr lang="en-US" altLang="en-US" dirty="0"/>
              <a:t>This development also gave birth to a network that could be scaled up infinitely. It could be argued that the scientists who quietly built the first packet-switched network in 1969 were more important to the future than the NASA scientists who landed a man on the moon in the same year.</a:t>
            </a:r>
          </a:p>
        </p:txBody>
      </p:sp>
    </p:spTree>
    <p:extLst>
      <p:ext uri="{BB962C8B-B14F-4D97-AF65-F5344CB8AC3E}">
        <p14:creationId xmlns:p14="http://schemas.microsoft.com/office/powerpoint/2010/main" val="2895897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F5BAF5DC-ECB2-4E66-BAFD-16E74C329DC1}" type="slidenum">
              <a:rPr lang="en-US" altLang="en-US" smtClean="0">
                <a:latin typeface="Arial" charset="0"/>
              </a:rPr>
              <a:pPr/>
              <a:t>19</a:t>
            </a:fld>
            <a:endParaRPr lang="en-US" altLang="en-US">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buFontTx/>
              <a:buChar char="•"/>
            </a:pPr>
            <a:r>
              <a:rPr lang="en-US" altLang="en-US">
                <a:latin typeface="Helvetica" charset="0"/>
              </a:rPr>
              <a:t>A URL is a Web site’s address. It is composed of several parts that help identify the Web document for which it stands. </a:t>
            </a:r>
          </a:p>
          <a:p>
            <a:pPr eaLnBrk="1" hangingPunct="1">
              <a:buFontTx/>
              <a:buChar char="•"/>
            </a:pPr>
            <a:r>
              <a:rPr lang="en-US" altLang="en-US">
                <a:latin typeface="Helvetica" charset="0"/>
              </a:rPr>
              <a:t>The first part of the URL indicates the set of rules (or the </a:t>
            </a:r>
            <a:r>
              <a:rPr lang="en-US" altLang="en-US" b="1">
                <a:latin typeface="Helvetica" charset="0"/>
              </a:rPr>
              <a:t>protocol</a:t>
            </a:r>
            <a:r>
              <a:rPr lang="en-US" altLang="en-US">
                <a:latin typeface="Helvetica" charset="0"/>
              </a:rPr>
              <a:t>) used to retrieve the specified document. HTTP is most common. Another popular protocol is FTP.</a:t>
            </a:r>
          </a:p>
          <a:p>
            <a:pPr eaLnBrk="1" hangingPunct="1">
              <a:buFontTx/>
              <a:buChar char="•"/>
            </a:pPr>
            <a:r>
              <a:rPr lang="en-US" altLang="en-US">
                <a:latin typeface="Helvetica" charset="0"/>
              </a:rPr>
              <a:t>The protocol is generally followed by a colon, two forward slashes, </a:t>
            </a:r>
            <a:r>
              <a:rPr lang="en-US" altLang="en-US" i="1">
                <a:latin typeface="Helvetica" charset="0"/>
              </a:rPr>
              <a:t>www</a:t>
            </a:r>
            <a:r>
              <a:rPr lang="en-US" altLang="en-US">
                <a:latin typeface="Helvetica" charset="0"/>
              </a:rPr>
              <a:t> (indicating World Wide Web), and then the </a:t>
            </a:r>
            <a:r>
              <a:rPr lang="en-US" altLang="en-US" b="1">
                <a:latin typeface="Helvetica" charset="0"/>
              </a:rPr>
              <a:t>domain name</a:t>
            </a:r>
            <a:r>
              <a:rPr lang="en-US" altLang="en-US">
                <a:latin typeface="Helvetica" charset="0"/>
              </a:rPr>
              <a:t>. Domain names consist of two parts: the </a:t>
            </a:r>
            <a:r>
              <a:rPr lang="en-US" altLang="en-US" b="1">
                <a:latin typeface="Helvetica" charset="0"/>
              </a:rPr>
              <a:t>host</a:t>
            </a:r>
            <a:r>
              <a:rPr lang="en-US" altLang="en-US">
                <a:latin typeface="Helvetica" charset="0"/>
              </a:rPr>
              <a:t> and the </a:t>
            </a:r>
            <a:r>
              <a:rPr lang="en-US" altLang="en-US" b="1">
                <a:latin typeface="Helvetica" charset="0"/>
              </a:rPr>
              <a:t>top-level domain (TLD)</a:t>
            </a:r>
            <a:r>
              <a:rPr lang="en-US" altLang="en-US">
                <a:latin typeface="Helvetica" charset="0"/>
              </a:rPr>
              <a:t>. </a:t>
            </a:r>
          </a:p>
          <a:p>
            <a:pPr eaLnBrk="1" hangingPunct="1">
              <a:buFontTx/>
              <a:buChar char="•"/>
            </a:pPr>
            <a:r>
              <a:rPr lang="en-US" altLang="en-US">
                <a:latin typeface="Helvetica" charset="0"/>
              </a:rPr>
              <a:t> At times, a forward slash and additional text follow the domain name</a:t>
            </a:r>
            <a:r>
              <a:rPr lang="en-US" altLang="en-US">
                <a:latin typeface="Times New Roman" pitchFamily="18" charset="0"/>
              </a:rPr>
              <a:t>.</a:t>
            </a:r>
            <a:r>
              <a:rPr lang="en-US" altLang="en-US">
                <a:latin typeface="Helvetica" charset="0"/>
              </a:rPr>
              <a:t> The information after the slash indicates a particular file or </a:t>
            </a:r>
            <a:r>
              <a:rPr lang="en-US" altLang="en-US" b="1">
                <a:latin typeface="Helvetica" charset="0"/>
              </a:rPr>
              <a:t>path</a:t>
            </a:r>
            <a:r>
              <a:rPr lang="en-US" altLang="en-US">
                <a:latin typeface="Helvetica" charset="0"/>
              </a:rPr>
              <a:t> (or </a:t>
            </a:r>
            <a:r>
              <a:rPr lang="en-US" altLang="en-US" b="1">
                <a:latin typeface="Helvetica" charset="0"/>
              </a:rPr>
              <a:t>subdirectory</a:t>
            </a:r>
            <a:r>
              <a:rPr lang="en-US" altLang="en-US">
                <a:latin typeface="Helvetica" charset="0"/>
              </a:rPr>
              <a:t>) within the Web site.</a:t>
            </a:r>
          </a:p>
        </p:txBody>
      </p:sp>
    </p:spTree>
    <p:extLst>
      <p:ext uri="{BB962C8B-B14F-4D97-AF65-F5344CB8AC3E}">
        <p14:creationId xmlns:p14="http://schemas.microsoft.com/office/powerpoint/2010/main" val="637616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EC21-E94C-42DA-B5B4-BFA402FC54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9A011A-DDBE-4F08-8DF6-92E70A71A0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1FBC90-6E9E-49F1-A52F-3B78166426CA}"/>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5" name="Footer Placeholder 4">
            <a:extLst>
              <a:ext uri="{FF2B5EF4-FFF2-40B4-BE49-F238E27FC236}">
                <a16:creationId xmlns:a16="http://schemas.microsoft.com/office/drawing/2014/main" id="{F5727D17-C5B3-4331-944F-3837D0AAD6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9AA77E-0C83-4A66-9486-04012F5D85AD}"/>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428585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37805-A754-4A29-9193-273D7F6031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CE7ABB-F626-4B5D-8876-7972B39540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1B9FAE-1D91-4DEC-B4AE-DBC6E69CD73A}"/>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5" name="Footer Placeholder 4">
            <a:extLst>
              <a:ext uri="{FF2B5EF4-FFF2-40B4-BE49-F238E27FC236}">
                <a16:creationId xmlns:a16="http://schemas.microsoft.com/office/drawing/2014/main" id="{07E17E04-D8CD-40B9-8409-6CD256575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C8D60E-34E4-4779-AE8E-FD71E1B51343}"/>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2928423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DD111B-188C-4A76-9228-8E9E3EFBE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249DE3-13E9-4536-A927-A346E4B2CB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24E1-BEDB-4A06-90FB-F06CE6FC6506}"/>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5" name="Footer Placeholder 4">
            <a:extLst>
              <a:ext uri="{FF2B5EF4-FFF2-40B4-BE49-F238E27FC236}">
                <a16:creationId xmlns:a16="http://schemas.microsoft.com/office/drawing/2014/main" id="{18C2EBE8-25E2-47C6-8BF7-109D14117D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13397-36F3-490A-A863-8785735B91DF}"/>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127096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F208D-6B8A-4F28-8184-EE773E5406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AD27B8-B0DE-49BF-B089-DF8044490A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B52261-A754-45CA-A0D7-3DDB79C8C216}"/>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5" name="Footer Placeholder 4">
            <a:extLst>
              <a:ext uri="{FF2B5EF4-FFF2-40B4-BE49-F238E27FC236}">
                <a16:creationId xmlns:a16="http://schemas.microsoft.com/office/drawing/2014/main" id="{69D28B0B-BEC2-4EE6-8F9C-177D7E776B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82D34-4BB2-4826-920F-E7F48627FA5D}"/>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3580534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872A7-3D5D-4978-8CAA-0DD35674EA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52F6BA-82E3-457F-AB1E-8246A67DCF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147F29-4771-40E8-9C78-625C66456850}"/>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5" name="Footer Placeholder 4">
            <a:extLst>
              <a:ext uri="{FF2B5EF4-FFF2-40B4-BE49-F238E27FC236}">
                <a16:creationId xmlns:a16="http://schemas.microsoft.com/office/drawing/2014/main" id="{BCBF5956-23D6-43C8-86F2-4AA2571E12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09A6B9-6D87-4A12-85ED-EA46E637C27E}"/>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427880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114BE-54A4-47B8-B63D-C16B3EAFB7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2888B-9FA8-46C2-9DB9-5B4346541F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8775F2-425A-4370-B87E-96C64188AB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EE3DD5-5AD1-4843-9021-CF9D7FA8A6B9}"/>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6" name="Footer Placeholder 5">
            <a:extLst>
              <a:ext uri="{FF2B5EF4-FFF2-40B4-BE49-F238E27FC236}">
                <a16:creationId xmlns:a16="http://schemas.microsoft.com/office/drawing/2014/main" id="{618C8E32-EF8F-44B6-97CD-1F593CD666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04136C-DC39-4F7D-BB23-E7EF4DCEBEBE}"/>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2468588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63C2F-A67E-4347-A551-A269949AAE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6492E6-9FB7-43BD-8299-3A9F30A2A3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D031F2-5199-4EB9-83FF-E6EB9D3C90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A10646-2E59-4DE3-86D9-1B8E828911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B475D8-B9E0-4B54-8DA1-90246DC206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98BD7B-A538-48AA-A1A6-1C0BADC34010}"/>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8" name="Footer Placeholder 7">
            <a:extLst>
              <a:ext uri="{FF2B5EF4-FFF2-40B4-BE49-F238E27FC236}">
                <a16:creationId xmlns:a16="http://schemas.microsoft.com/office/drawing/2014/main" id="{CF217012-2678-4F14-9C4F-594F3FD482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99EBAC-CDDE-4101-8DB3-318BC5136863}"/>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992694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4FE08-5DDD-4D73-8E4B-1CCD82F4FF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E80EDB-45DC-41DA-9156-06225B6E4F34}"/>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4" name="Footer Placeholder 3">
            <a:extLst>
              <a:ext uri="{FF2B5EF4-FFF2-40B4-BE49-F238E27FC236}">
                <a16:creationId xmlns:a16="http://schemas.microsoft.com/office/drawing/2014/main" id="{8A1E3926-CAC0-4705-A7D3-5D63AC6010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2BB4100-E550-4712-B9E6-D48751427680}"/>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275642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202FE8-A952-4B0E-8EB1-7C6CFCF3EC24}"/>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3" name="Footer Placeholder 2">
            <a:extLst>
              <a:ext uri="{FF2B5EF4-FFF2-40B4-BE49-F238E27FC236}">
                <a16:creationId xmlns:a16="http://schemas.microsoft.com/office/drawing/2014/main" id="{7F2CE435-8996-43AF-A0D3-B48590AF97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C3D5B5-35B8-4C31-B88B-C4C474B371BE}"/>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1380320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45581-5E6B-49B4-90B2-4E63104776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2E3AAB-8764-4ECE-9C4D-5CCFB1E9C9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B48C6D-F1CA-4C51-AB34-3C599CE13C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2BC7E-04CC-4F87-A9D3-CD4CEF0209F7}"/>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6" name="Footer Placeholder 5">
            <a:extLst>
              <a:ext uri="{FF2B5EF4-FFF2-40B4-BE49-F238E27FC236}">
                <a16:creationId xmlns:a16="http://schemas.microsoft.com/office/drawing/2014/main" id="{1F4AB83C-72AE-4118-9AE9-004D3404CE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ADA740-BA19-4DA6-BB7D-F3601CD22ACE}"/>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399233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5A6FC-F56F-455D-851B-366E45B6A2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3E9596-80E0-415A-9435-CBD695DA75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49CE95-73C5-477D-84BC-7BC715654E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64B7E-C879-4B02-A146-FB5548CC1BD1}"/>
              </a:ext>
            </a:extLst>
          </p:cNvPr>
          <p:cNvSpPr>
            <a:spLocks noGrp="1"/>
          </p:cNvSpPr>
          <p:nvPr>
            <p:ph type="dt" sz="half" idx="10"/>
          </p:nvPr>
        </p:nvSpPr>
        <p:spPr/>
        <p:txBody>
          <a:bodyPr/>
          <a:lstStyle/>
          <a:p>
            <a:fld id="{8C787C4C-2CBB-48D4-BB28-E790FA7445A6}" type="datetimeFigureOut">
              <a:rPr lang="en-US" smtClean="0"/>
              <a:t>11/13/2021</a:t>
            </a:fld>
            <a:endParaRPr lang="en-US"/>
          </a:p>
        </p:txBody>
      </p:sp>
      <p:sp>
        <p:nvSpPr>
          <p:cNvPr id="6" name="Footer Placeholder 5">
            <a:extLst>
              <a:ext uri="{FF2B5EF4-FFF2-40B4-BE49-F238E27FC236}">
                <a16:creationId xmlns:a16="http://schemas.microsoft.com/office/drawing/2014/main" id="{5C5AD4A2-36F9-4CAF-B456-DE9EAD7CCB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B9B7FE-7488-4044-9B85-C152ADB83ED9}"/>
              </a:ext>
            </a:extLst>
          </p:cNvPr>
          <p:cNvSpPr>
            <a:spLocks noGrp="1"/>
          </p:cNvSpPr>
          <p:nvPr>
            <p:ph type="sldNum" sz="quarter" idx="12"/>
          </p:nvPr>
        </p:nvSpPr>
        <p:spPr/>
        <p:txBody>
          <a:bodyPr/>
          <a:lstStyle/>
          <a:p>
            <a:fld id="{1EEAB848-A1F5-4DB6-A9C0-4C06F7A16E6E}" type="slidenum">
              <a:rPr lang="en-US" smtClean="0"/>
              <a:t>‹#›</a:t>
            </a:fld>
            <a:endParaRPr lang="en-US"/>
          </a:p>
        </p:txBody>
      </p:sp>
    </p:spTree>
    <p:extLst>
      <p:ext uri="{BB962C8B-B14F-4D97-AF65-F5344CB8AC3E}">
        <p14:creationId xmlns:p14="http://schemas.microsoft.com/office/powerpoint/2010/main" val="4283121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2DF8F4-3BA0-4908-92A9-875B979DC0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5FCB34-237E-4CA8-A045-065A48C12D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C5E167-74FC-4BC0-A28D-7A49013B84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87C4C-2CBB-48D4-BB28-E790FA7445A6}" type="datetimeFigureOut">
              <a:rPr lang="en-US" smtClean="0"/>
              <a:t>11/13/2021</a:t>
            </a:fld>
            <a:endParaRPr lang="en-US"/>
          </a:p>
        </p:txBody>
      </p:sp>
      <p:sp>
        <p:nvSpPr>
          <p:cNvPr id="5" name="Footer Placeholder 4">
            <a:extLst>
              <a:ext uri="{FF2B5EF4-FFF2-40B4-BE49-F238E27FC236}">
                <a16:creationId xmlns:a16="http://schemas.microsoft.com/office/drawing/2014/main" id="{A87D60D8-6D86-42C3-901A-37306DC2A7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B53C6F-5A26-45D4-8502-6B5762C647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AB848-A1F5-4DB6-A9C0-4C06F7A16E6E}" type="slidenum">
              <a:rPr lang="en-US" smtClean="0"/>
              <a:t>‹#›</a:t>
            </a:fld>
            <a:endParaRPr lang="en-US"/>
          </a:p>
        </p:txBody>
      </p:sp>
    </p:spTree>
    <p:extLst>
      <p:ext uri="{BB962C8B-B14F-4D97-AF65-F5344CB8AC3E}">
        <p14:creationId xmlns:p14="http://schemas.microsoft.com/office/powerpoint/2010/main" val="514888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3" Type="http://schemas.openxmlformats.org/officeDocument/2006/relationships/hyperlink" Target="http://www.cs.uky.edu/" TargetMode="Externa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hyperlink" Target="ftp://ftp.cs.uky.edu/"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hyperlink" Target="http://www.toyota.com/support/" TargetMode="External"/><Relationship Id="rId2" Type="http://schemas.openxmlformats.org/officeDocument/2006/relationships/hyperlink" Target="http://www.whitehouse.gov/"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support.google.com/websearch/answer/2466433?hl=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4F11A-ADC6-446F-9134-AD02828CDF53}"/>
              </a:ext>
            </a:extLst>
          </p:cNvPr>
          <p:cNvSpPr>
            <a:spLocks noGrp="1"/>
          </p:cNvSpPr>
          <p:nvPr>
            <p:ph type="ctrTitle"/>
          </p:nvPr>
        </p:nvSpPr>
        <p:spPr/>
        <p:txBody>
          <a:bodyPr/>
          <a:lstStyle/>
          <a:p>
            <a:r>
              <a:rPr lang="en-US" dirty="0"/>
              <a:t>The Internet and the Web</a:t>
            </a:r>
          </a:p>
        </p:txBody>
      </p:sp>
      <p:sp>
        <p:nvSpPr>
          <p:cNvPr id="3" name="Subtitle 2">
            <a:extLst>
              <a:ext uri="{FF2B5EF4-FFF2-40B4-BE49-F238E27FC236}">
                <a16:creationId xmlns:a16="http://schemas.microsoft.com/office/drawing/2014/main" id="{379B1545-82F0-4819-816D-541F8B62433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24545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Networking</a:t>
            </a:r>
          </a:p>
        </p:txBody>
      </p:sp>
      <p:sp>
        <p:nvSpPr>
          <p:cNvPr id="3" name="Content Placeholder 2"/>
          <p:cNvSpPr>
            <a:spLocks noGrp="1"/>
          </p:cNvSpPr>
          <p:nvPr>
            <p:ph idx="1"/>
          </p:nvPr>
        </p:nvSpPr>
        <p:spPr/>
        <p:txBody>
          <a:bodyPr>
            <a:normAutofit lnSpcReduction="10000"/>
          </a:bodyPr>
          <a:lstStyle/>
          <a:p>
            <a:r>
              <a:rPr lang="en-US" dirty="0"/>
              <a:t>You need to have a modem (“</a:t>
            </a:r>
            <a:r>
              <a:rPr lang="en-US" b="1" dirty="0"/>
              <a:t>mo</a:t>
            </a:r>
            <a:r>
              <a:rPr lang="en-US" dirty="0"/>
              <a:t>dulator-</a:t>
            </a:r>
            <a:r>
              <a:rPr lang="en-US" b="1" dirty="0"/>
              <a:t>dem</a:t>
            </a:r>
            <a:r>
              <a:rPr lang="en-US" dirty="0"/>
              <a:t>odulator”)</a:t>
            </a:r>
          </a:p>
          <a:p>
            <a:pPr lvl="1"/>
            <a:r>
              <a:rPr lang="en-US" dirty="0"/>
              <a:t>DSL modem or cable modem or fiber modem</a:t>
            </a:r>
          </a:p>
          <a:p>
            <a:pPr lvl="1"/>
            <a:r>
              <a:rPr lang="en-US" dirty="0"/>
              <a:t>Translates data from phone lines or cable lines into computer data</a:t>
            </a:r>
          </a:p>
          <a:p>
            <a:r>
              <a:rPr lang="en-US" dirty="0"/>
              <a:t>You need to have a router</a:t>
            </a:r>
          </a:p>
          <a:p>
            <a:pPr lvl="1"/>
            <a:r>
              <a:rPr lang="en-US" dirty="0"/>
              <a:t>Accepts packets from modem and routes them to proper device in the home</a:t>
            </a:r>
          </a:p>
          <a:p>
            <a:r>
              <a:rPr lang="en-US" dirty="0"/>
              <a:t>Can buy one device these days that does both</a:t>
            </a:r>
          </a:p>
          <a:p>
            <a:r>
              <a:rPr lang="en-US" dirty="0"/>
              <a:t>Most routers these days support wired (Ethernet cables) and wireless (Wi-Fi) technology.  </a:t>
            </a:r>
          </a:p>
          <a:p>
            <a:r>
              <a:rPr lang="en-US" dirty="0"/>
              <a:t>If getting a faster connection, make sure both modem and router are fast enough! Otherwise they are bottlenecks.</a:t>
            </a:r>
          </a:p>
        </p:txBody>
      </p:sp>
    </p:spTree>
    <p:extLst>
      <p:ext uri="{BB962C8B-B14F-4D97-AF65-F5344CB8AC3E}">
        <p14:creationId xmlns:p14="http://schemas.microsoft.com/office/powerpoint/2010/main" val="2930423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dirty="0"/>
              <a:t>IP Addresses</a:t>
            </a:r>
          </a:p>
        </p:txBody>
      </p:sp>
      <p:sp>
        <p:nvSpPr>
          <p:cNvPr id="37891" name="Rectangle 3"/>
          <p:cNvSpPr>
            <a:spLocks noGrp="1" noChangeArrowheads="1"/>
          </p:cNvSpPr>
          <p:nvPr>
            <p:ph type="body" idx="1"/>
          </p:nvPr>
        </p:nvSpPr>
        <p:spPr/>
        <p:txBody>
          <a:bodyPr/>
          <a:lstStyle/>
          <a:p>
            <a:pPr eaLnBrk="1" hangingPunct="1"/>
            <a:r>
              <a:rPr lang="en-US" altLang="en-US" dirty="0"/>
              <a:t>IP addresses are addresses that identify computers on the Internet</a:t>
            </a:r>
          </a:p>
          <a:p>
            <a:pPr lvl="1"/>
            <a:r>
              <a:rPr lang="en-US" altLang="en-US" dirty="0"/>
              <a:t>Try </a:t>
            </a:r>
            <a:r>
              <a:rPr lang="en-US" dirty="0"/>
              <a:t>173.194.203.106</a:t>
            </a:r>
            <a:r>
              <a:rPr lang="en-US" altLang="en-US" dirty="0"/>
              <a:t> – where is it?  Google!</a:t>
            </a:r>
          </a:p>
          <a:p>
            <a:pPr lvl="1"/>
            <a:r>
              <a:rPr lang="en-US" altLang="en-US" dirty="0"/>
              <a:t>Each address is 32 bits (4 groups of 8 bits)</a:t>
            </a:r>
          </a:p>
          <a:p>
            <a:pPr lvl="1" eaLnBrk="1" hangingPunct="1"/>
            <a:r>
              <a:rPr lang="en-US" altLang="en-US" dirty="0"/>
              <a:t>Each number between the dots is from 0 to 255  (all that 8 bits can hold)</a:t>
            </a:r>
          </a:p>
        </p:txBody>
      </p:sp>
      <p:pic>
        <p:nvPicPr>
          <p:cNvPr id="37892" name="Picture 4" descr="Fig05-3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967" y="4419601"/>
            <a:ext cx="10242551" cy="14763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43749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a:t>Domain Names</a:t>
            </a:r>
          </a:p>
        </p:txBody>
      </p:sp>
      <p:sp>
        <p:nvSpPr>
          <p:cNvPr id="22531" name="Rectangle 3"/>
          <p:cNvSpPr>
            <a:spLocks noGrp="1" noChangeArrowheads="1"/>
          </p:cNvSpPr>
          <p:nvPr>
            <p:ph type="body" idx="1"/>
          </p:nvPr>
        </p:nvSpPr>
        <p:spPr/>
        <p:txBody>
          <a:bodyPr>
            <a:normAutofit fontScale="92500" lnSpcReduction="10000"/>
          </a:bodyPr>
          <a:lstStyle/>
          <a:p>
            <a:pPr eaLnBrk="1" hangingPunct="1"/>
            <a:r>
              <a:rPr lang="en-US" altLang="en-US" sz="2500" dirty="0"/>
              <a:t>Easy-to-remember names for Internet servers</a:t>
            </a:r>
          </a:p>
          <a:p>
            <a:pPr eaLnBrk="1" hangingPunct="1"/>
            <a:r>
              <a:rPr lang="en-US" altLang="en-US" sz="2500" dirty="0"/>
              <a:t>Every domain name corresponds to a unique IP address</a:t>
            </a:r>
          </a:p>
          <a:p>
            <a:pPr lvl="1" eaLnBrk="1" hangingPunct="1"/>
            <a:r>
              <a:rPr lang="en-US" altLang="en-US" sz="2100" b="1" dirty="0"/>
              <a:t>Domain Name System </a:t>
            </a:r>
            <a:r>
              <a:rPr lang="en-US" altLang="en-US" sz="2100" dirty="0"/>
              <a:t>– a set of computers which record a database of IP numbers and domain names – they have the “master copies” and are called “</a:t>
            </a:r>
            <a:r>
              <a:rPr lang="en-US" altLang="en-US" sz="2100" b="1" dirty="0"/>
              <a:t>registrars</a:t>
            </a:r>
            <a:r>
              <a:rPr lang="en-US" altLang="en-US" sz="2100" dirty="0"/>
              <a:t>”</a:t>
            </a:r>
            <a:endParaRPr lang="en-US" altLang="en-US" sz="2600" dirty="0"/>
          </a:p>
          <a:p>
            <a:r>
              <a:rPr lang="en-US" altLang="en-US" sz="2600" dirty="0"/>
              <a:t>Most specific information on the LEFT, most general on the right</a:t>
            </a:r>
          </a:p>
          <a:p>
            <a:r>
              <a:rPr lang="en-US" altLang="en-US" sz="2600" dirty="0"/>
              <a:t>Top Level Domain Names on the right end (most general)</a:t>
            </a:r>
          </a:p>
          <a:p>
            <a:pPr lvl="1"/>
            <a:r>
              <a:rPr lang="en-US" altLang="en-US" sz="2600" dirty="0"/>
              <a:t>(examples) .gov .com .</a:t>
            </a:r>
            <a:r>
              <a:rPr lang="en-US" altLang="en-US" sz="2600" dirty="0" err="1"/>
              <a:t>edu</a:t>
            </a:r>
            <a:r>
              <a:rPr lang="en-US" altLang="en-US" sz="2600" dirty="0"/>
              <a:t> </a:t>
            </a:r>
            <a:r>
              <a:rPr lang="en-US" altLang="en-US" sz="2600" dirty="0" err="1"/>
              <a:t>.net</a:t>
            </a:r>
            <a:r>
              <a:rPr lang="en-US" altLang="en-US" sz="2600" dirty="0"/>
              <a:t>, country codes .</a:t>
            </a:r>
            <a:r>
              <a:rPr lang="en-US" altLang="en-US" sz="2600" dirty="0" err="1"/>
              <a:t>jp</a:t>
            </a:r>
            <a:r>
              <a:rPr lang="en-US" altLang="en-US" sz="2600" dirty="0"/>
              <a:t>, .</a:t>
            </a:r>
            <a:r>
              <a:rPr lang="en-US" altLang="en-US" sz="2600" dirty="0" err="1"/>
              <a:t>uk</a:t>
            </a:r>
            <a:r>
              <a:rPr lang="en-US" altLang="en-US" sz="2600" dirty="0"/>
              <a:t>, .us, .in</a:t>
            </a:r>
          </a:p>
          <a:p>
            <a:r>
              <a:rPr lang="en-US" altLang="en-US" sz="2600" dirty="0"/>
              <a:t>Subnets and Sub Domains (second, third, fourth level domains)</a:t>
            </a:r>
          </a:p>
          <a:p>
            <a:pPr lvl="1"/>
            <a:r>
              <a:rPr lang="en-US" altLang="en-US" sz="2600" dirty="0"/>
              <a:t>uky.edu   (University of Kentucky subdomain)</a:t>
            </a:r>
          </a:p>
          <a:p>
            <a:pPr lvl="1"/>
            <a:r>
              <a:rPr lang="en-US" altLang="en-US" sz="2600" dirty="0"/>
              <a:t>cs.uky.edu (Computer Science department at UK)</a:t>
            </a:r>
          </a:p>
          <a:p>
            <a:pPr lvl="1"/>
            <a:r>
              <a:rPr lang="en-US" altLang="en-US" sz="2600" dirty="0">
                <a:hlinkClick r:id="rId3"/>
              </a:rPr>
              <a:t>www.cs.uky.edu</a:t>
            </a:r>
            <a:r>
              <a:rPr lang="en-US" altLang="en-US" sz="2600" dirty="0"/>
              <a:t> (web server at CS department at UK)</a:t>
            </a:r>
          </a:p>
          <a:p>
            <a:pPr lvl="1"/>
            <a:r>
              <a:rPr lang="en-US" altLang="en-US" sz="2600" dirty="0">
                <a:hlinkClick r:id="rId4"/>
              </a:rPr>
              <a:t>ftp.cs.uky.edu</a:t>
            </a:r>
            <a:r>
              <a:rPr lang="en-US" altLang="en-US" sz="2600" dirty="0"/>
              <a:t> (file server at CS department at UK)</a:t>
            </a:r>
          </a:p>
          <a:p>
            <a:pPr marL="457200" lvl="1" indent="0" eaLnBrk="1" hangingPunct="1">
              <a:buNone/>
            </a:pPr>
            <a:endParaRPr lang="en-US" altLang="en-US" sz="2100" dirty="0"/>
          </a:p>
        </p:txBody>
      </p:sp>
    </p:spTree>
    <p:custDataLst>
      <p:tags r:id="rId1"/>
    </p:custDataLst>
    <p:extLst>
      <p:ext uri="{BB962C8B-B14F-4D97-AF65-F5344CB8AC3E}">
        <p14:creationId xmlns:p14="http://schemas.microsoft.com/office/powerpoint/2010/main" val="2543321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Interesting domain names</a:t>
            </a:r>
          </a:p>
        </p:txBody>
      </p:sp>
      <p:sp>
        <p:nvSpPr>
          <p:cNvPr id="3" name="Content Placeholder 2"/>
          <p:cNvSpPr>
            <a:spLocks noGrp="1"/>
          </p:cNvSpPr>
          <p:nvPr>
            <p:ph idx="1"/>
          </p:nvPr>
        </p:nvSpPr>
        <p:spPr/>
        <p:txBody>
          <a:bodyPr>
            <a:normAutofit/>
          </a:bodyPr>
          <a:lstStyle/>
          <a:p>
            <a:r>
              <a:rPr lang="en-US" dirty="0"/>
              <a:t>look at the country code .tv  - for island Tuvalu – commercially valuable – marketed  to television stations, worth millions</a:t>
            </a:r>
          </a:p>
          <a:p>
            <a:r>
              <a:rPr lang="en-US" dirty="0"/>
              <a:t>Also be cautious!  There are top level domains like .ads and .biz</a:t>
            </a:r>
          </a:p>
          <a:p>
            <a:pPr lvl="1"/>
            <a:r>
              <a:rPr lang="en-US" dirty="0"/>
              <a:t>Amazon.biz is probably NOT part of the Amazon company!</a:t>
            </a:r>
          </a:p>
          <a:p>
            <a:pPr lvl="1"/>
            <a:r>
              <a:rPr lang="en-US" dirty="0"/>
              <a:t>A domain name like mycompany.edu.com is NOT educational!</a:t>
            </a:r>
          </a:p>
          <a:p>
            <a:pPr marL="0" indent="0">
              <a:buNone/>
            </a:pPr>
            <a:endParaRPr lang="en-US" dirty="0"/>
          </a:p>
        </p:txBody>
      </p:sp>
    </p:spTree>
    <p:extLst>
      <p:ext uri="{BB962C8B-B14F-4D97-AF65-F5344CB8AC3E}">
        <p14:creationId xmlns:p14="http://schemas.microsoft.com/office/powerpoint/2010/main" val="1627625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a:t>Top Level Domains - Country Codes</a:t>
            </a:r>
          </a:p>
        </p:txBody>
      </p:sp>
      <p:sp>
        <p:nvSpPr>
          <p:cNvPr id="25603" name="Rectangle 3"/>
          <p:cNvSpPr>
            <a:spLocks noGrp="1" noChangeArrowheads="1"/>
          </p:cNvSpPr>
          <p:nvPr>
            <p:ph type="body" idx="1"/>
          </p:nvPr>
        </p:nvSpPr>
        <p:spPr/>
        <p:txBody>
          <a:bodyPr/>
          <a:lstStyle/>
          <a:p>
            <a:pPr eaLnBrk="1" hangingPunct="1"/>
            <a:endParaRPr lang="en-US" altLang="en-US"/>
          </a:p>
        </p:txBody>
      </p:sp>
      <p:pic>
        <p:nvPicPr>
          <p:cNvPr id="25604" name="Picture 4" descr="countrycod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752601"/>
            <a:ext cx="8128000" cy="406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186084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ask</a:t>
            </a:r>
          </a:p>
        </p:txBody>
      </p:sp>
      <p:sp>
        <p:nvSpPr>
          <p:cNvPr id="3" name="Content Placeholder 2"/>
          <p:cNvSpPr>
            <a:spLocks noGrp="1"/>
          </p:cNvSpPr>
          <p:nvPr>
            <p:ph idx="1"/>
          </p:nvPr>
        </p:nvSpPr>
        <p:spPr/>
        <p:txBody>
          <a:bodyPr/>
          <a:lstStyle/>
          <a:p>
            <a:r>
              <a:rPr lang="en-US" dirty="0"/>
              <a:t>How many hops to get to a site</a:t>
            </a:r>
          </a:p>
          <a:p>
            <a:pPr lvl="1"/>
            <a:r>
              <a:rPr lang="en-US" dirty="0"/>
              <a:t>(windows)  Command window, run “</a:t>
            </a:r>
            <a:r>
              <a:rPr lang="en-US" dirty="0" err="1"/>
              <a:t>tracert</a:t>
            </a:r>
            <a:r>
              <a:rPr lang="en-US" dirty="0"/>
              <a:t> website”</a:t>
            </a:r>
          </a:p>
          <a:p>
            <a:pPr lvl="2"/>
            <a:r>
              <a:rPr lang="en-US" dirty="0"/>
              <a:t>Tells you which computers are being routed through, how long it takes</a:t>
            </a:r>
          </a:p>
          <a:p>
            <a:r>
              <a:rPr lang="en-US" dirty="0"/>
              <a:t>Who owns a web site?</a:t>
            </a:r>
          </a:p>
          <a:p>
            <a:pPr lvl="1"/>
            <a:r>
              <a:rPr lang="en-US" dirty="0"/>
              <a:t>(windows)  Command window, run “</a:t>
            </a:r>
            <a:r>
              <a:rPr lang="en-US" dirty="0" err="1"/>
              <a:t>nslookup</a:t>
            </a:r>
            <a:r>
              <a:rPr lang="en-US" dirty="0"/>
              <a:t> website or IP number”</a:t>
            </a:r>
          </a:p>
          <a:p>
            <a:pPr lvl="1"/>
            <a:endParaRPr lang="en-US" dirty="0"/>
          </a:p>
        </p:txBody>
      </p:sp>
    </p:spTree>
    <p:extLst>
      <p:ext uri="{BB962C8B-B14F-4D97-AF65-F5344CB8AC3E}">
        <p14:creationId xmlns:p14="http://schemas.microsoft.com/office/powerpoint/2010/main" val="752385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Cybersquatting</a:t>
            </a:r>
          </a:p>
        </p:txBody>
      </p:sp>
      <p:sp>
        <p:nvSpPr>
          <p:cNvPr id="28675"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r>
              <a:rPr lang="en-US" altLang="en-US" dirty="0"/>
              <a:t>When the Internet was young, it used only ONE company as registrar, "Network Solutions"</a:t>
            </a:r>
          </a:p>
          <a:p>
            <a:r>
              <a:rPr lang="en-US" altLang="en-US" dirty="0"/>
              <a:t>NS handled domain name requests on first come, first served basis - you paid the fee, you had the name for a year or two</a:t>
            </a:r>
          </a:p>
          <a:p>
            <a:r>
              <a:rPr lang="en-US" altLang="en-US" dirty="0"/>
              <a:t>Clever people registered domains that would be in high demand, like "apple.com“  (the people had nothing to do with Apple the company)</a:t>
            </a:r>
          </a:p>
          <a:p>
            <a:r>
              <a:rPr lang="en-US" altLang="en-US" dirty="0"/>
              <a:t>Then demanded payment “blackmail” to release them</a:t>
            </a:r>
          </a:p>
          <a:p>
            <a:r>
              <a:rPr lang="en-US" altLang="en-US" dirty="0"/>
              <a:t>Caused the creation of ICANN, addition of new rules about who can register a domain name</a:t>
            </a:r>
          </a:p>
          <a:p>
            <a:r>
              <a:rPr lang="en-US" altLang="en-US" dirty="0"/>
              <a:t>This still happens!  People watch domain names to see when they expire and then grab them!  Happened to Google not too long ago!</a:t>
            </a:r>
          </a:p>
        </p:txBody>
      </p:sp>
    </p:spTree>
    <p:custDataLst>
      <p:tags r:id="rId1"/>
    </p:custDataLst>
    <p:extLst>
      <p:ext uri="{BB962C8B-B14F-4D97-AF65-F5344CB8AC3E}">
        <p14:creationId xmlns:p14="http://schemas.microsoft.com/office/powerpoint/2010/main" val="4183044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Problem with IP numbers</a:t>
            </a:r>
          </a:p>
        </p:txBody>
      </p:sp>
      <mc:AlternateContent xmlns:mc="http://schemas.openxmlformats.org/markup-compatibility/2006" xmlns:a14="http://schemas.microsoft.com/office/drawing/2010/main">
        <mc:Choice Requires="a14">
          <p:sp>
            <p:nvSpPr>
              <p:cNvPr id="19459" name="Content Placeholder 2"/>
              <p:cNvSpPr>
                <a:spLocks noGrp="1"/>
              </p:cNvSpPr>
              <p:nvPr>
                <p:ph idx="1"/>
              </p:nvPr>
            </p:nvSpPr>
            <p:spPr bwMode="auto">
              <a:xfrm>
                <a:off x="838200" y="1317356"/>
                <a:ext cx="10515600" cy="4859607"/>
              </a:xfr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r>
                  <a:rPr lang="en-US" altLang="en-US" dirty="0"/>
                  <a:t>When they created the Internet protocol they never anticipated the size the Net has grown to!</a:t>
                </a:r>
              </a:p>
              <a:p>
                <a:r>
                  <a:rPr lang="en-US" altLang="en-US" dirty="0"/>
                  <a:t>The range of possible IPv4 numbers is being exhausted (4 billion!).  This is partly caused by the </a:t>
                </a:r>
                <a:r>
                  <a:rPr lang="en-US" altLang="en-US" dirty="0" err="1"/>
                  <a:t>IoT</a:t>
                </a:r>
                <a:r>
                  <a:rPr lang="en-US" altLang="en-US" dirty="0"/>
                  <a:t> (Internet of Things).</a:t>
                </a:r>
              </a:p>
              <a:p>
                <a:r>
                  <a:rPr lang="en-US" altLang="en-US" dirty="0"/>
                  <a:t>IPv6 is a new version of the protocol with a much larger range of IP numbers (they are 128 bits)  It is being introduced right now.</a:t>
                </a:r>
              </a:p>
              <a:p>
                <a:r>
                  <a:rPr lang="en-US" altLang="en-US" dirty="0"/>
                  <a:t>Example: 2001:0db8:85a3:0000:0000:8a2e:0370:7334</a:t>
                </a:r>
              </a:p>
              <a:p>
                <a:r>
                  <a:rPr lang="en-US" altLang="en-US" dirty="0"/>
                  <a:t>8 groups of 4 hexadecimal digits with colons between</a:t>
                </a:r>
              </a:p>
              <a:p>
                <a:pPr lvl="1"/>
                <a:r>
                  <a:rPr lang="en-US" altLang="en-US" dirty="0"/>
                  <a:t>3.4 x </a:t>
                </a:r>
                <a14:m>
                  <m:oMath xmlns:m="http://schemas.openxmlformats.org/officeDocument/2006/math">
                    <m:sSup>
                      <m:sSupPr>
                        <m:ctrlPr>
                          <a:rPr lang="en-US" altLang="en-US" i="1" smtClean="0">
                            <a:latin typeface="Cambria Math" panose="02040503050406030204" pitchFamily="18" charset="0"/>
                          </a:rPr>
                        </m:ctrlPr>
                      </m:sSupPr>
                      <m:e>
                        <m:r>
                          <a:rPr lang="en-US" altLang="en-US" b="0" i="1" smtClean="0">
                            <a:latin typeface="Cambria Math" panose="02040503050406030204" pitchFamily="18" charset="0"/>
                          </a:rPr>
                          <m:t>10</m:t>
                        </m:r>
                      </m:e>
                      <m:sup>
                        <m:r>
                          <a:rPr lang="en-US" altLang="en-US" b="0" i="1" smtClean="0">
                            <a:latin typeface="Cambria Math" panose="02040503050406030204" pitchFamily="18" charset="0"/>
                          </a:rPr>
                          <m:t>28</m:t>
                        </m:r>
                      </m:sup>
                    </m:sSup>
                  </m:oMath>
                </a14:m>
                <a:r>
                  <a:rPr lang="en-US" altLang="en-US" dirty="0"/>
                  <a:t> different numbers</a:t>
                </a:r>
              </a:p>
              <a:p>
                <a:r>
                  <a:rPr lang="en-US" altLang="en-US" dirty="0"/>
                  <a:t>Right now both systems interact with each other, eventually IPv4 will be dropped</a:t>
                </a:r>
              </a:p>
              <a:p>
                <a:endParaRPr lang="en-US" altLang="en-US" dirty="0"/>
              </a:p>
            </p:txBody>
          </p:sp>
        </mc:Choice>
        <mc:Fallback xmlns="">
          <p:sp>
            <p:nvSpPr>
              <p:cNvPr id="19459" name="Content Placeholder 2"/>
              <p:cNvSpPr>
                <a:spLocks noGrp="1" noRot="1" noChangeAspect="1" noMove="1" noResize="1" noEditPoints="1" noAdjustHandles="1" noChangeArrowheads="1" noChangeShapeType="1" noTextEdit="1"/>
              </p:cNvSpPr>
              <p:nvPr>
                <p:ph idx="1"/>
              </p:nvPr>
            </p:nvSpPr>
            <p:spPr bwMode="auto">
              <a:xfrm>
                <a:off x="838200" y="1317356"/>
                <a:ext cx="10515600" cy="4859607"/>
              </a:xfrm>
              <a:blipFill>
                <a:blip r:embed="rId3"/>
                <a:stretch>
                  <a:fillRect l="-1043" t="-2760"/>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37309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Dynamic vs. Static IP numbers</a:t>
            </a:r>
          </a:p>
        </p:txBody>
      </p:sp>
      <p:sp>
        <p:nvSpPr>
          <p:cNvPr id="20483"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Static IP number is permanently assigned to a machine, is only used when that machine is logged in</a:t>
            </a:r>
          </a:p>
          <a:p>
            <a:r>
              <a:rPr lang="en-US" altLang="en-US" dirty="0"/>
              <a:t>When the problem with the IPv4 protocol realized, DHCP created</a:t>
            </a:r>
          </a:p>
          <a:p>
            <a:r>
              <a:rPr lang="en-US" altLang="en-US" dirty="0"/>
              <a:t>DHCP (Dynamic IP number) Your machine gets an IP number assigned every time it logs into the ISP, only for the duration of the connection</a:t>
            </a:r>
          </a:p>
          <a:p>
            <a:r>
              <a:rPr lang="en-US" altLang="en-US" dirty="0"/>
              <a:t>When you log out, someone else can reuse that IP number</a:t>
            </a:r>
          </a:p>
          <a:p>
            <a:r>
              <a:rPr lang="en-US" altLang="en-US" dirty="0"/>
              <a:t>ISP has to keep track of when you were on and what number you had then</a:t>
            </a:r>
          </a:p>
          <a:p>
            <a:r>
              <a:rPr lang="en-US" altLang="en-US" dirty="0"/>
              <a:t>Dynamic IP numbers are only a temporary fix until IPv6 is widespread</a:t>
            </a:r>
          </a:p>
          <a:p>
            <a:pPr marL="0" indent="0">
              <a:buNone/>
            </a:pPr>
            <a:endParaRPr lang="en-US" altLang="en-US" dirty="0"/>
          </a:p>
        </p:txBody>
      </p:sp>
    </p:spTree>
    <p:custDataLst>
      <p:tags r:id="rId1"/>
    </p:custDataLst>
    <p:extLst>
      <p:ext uri="{BB962C8B-B14F-4D97-AF65-F5344CB8AC3E}">
        <p14:creationId xmlns:p14="http://schemas.microsoft.com/office/powerpoint/2010/main" val="833759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828800" y="5791200"/>
            <a:ext cx="9652000" cy="533400"/>
          </a:xfrm>
          <a:prstGeom prst="rect">
            <a:avLst/>
          </a:prstGeom>
          <a:solidFill>
            <a:srgbClr val="FFFF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endParaRPr lang="en-US" altLang="en-US"/>
          </a:p>
        </p:txBody>
      </p:sp>
      <p:sp>
        <p:nvSpPr>
          <p:cNvPr id="26627" name="Rectangle 3"/>
          <p:cNvSpPr>
            <a:spLocks noGrp="1" noChangeArrowheads="1"/>
          </p:cNvSpPr>
          <p:nvPr>
            <p:ph type="title"/>
          </p:nvPr>
        </p:nvSpPr>
        <p:spPr/>
        <p:txBody>
          <a:bodyPr/>
          <a:lstStyle/>
          <a:p>
            <a:pPr eaLnBrk="1" hangingPunct="1"/>
            <a:r>
              <a:rPr lang="en-US" altLang="en-US"/>
              <a:t>URL</a:t>
            </a:r>
          </a:p>
        </p:txBody>
      </p:sp>
      <p:sp>
        <p:nvSpPr>
          <p:cNvPr id="26628" name="Rectangle 4"/>
          <p:cNvSpPr>
            <a:spLocks noGrp="1" noChangeArrowheads="1"/>
          </p:cNvSpPr>
          <p:nvPr>
            <p:ph type="body" idx="1"/>
          </p:nvPr>
        </p:nvSpPr>
        <p:spPr>
          <a:xfrm>
            <a:off x="1828801" y="1676400"/>
            <a:ext cx="9751484" cy="4114800"/>
          </a:xfrm>
        </p:spPr>
        <p:txBody>
          <a:bodyPr/>
          <a:lstStyle/>
          <a:p>
            <a:pPr eaLnBrk="1" hangingPunct="1">
              <a:buFont typeface="Wingdings" pitchFamily="2" charset="2"/>
              <a:buNone/>
            </a:pPr>
            <a:r>
              <a:rPr lang="en-US" altLang="en-US" dirty="0"/>
              <a:t>Uniform Resource Locator</a:t>
            </a:r>
          </a:p>
          <a:p>
            <a:pPr lvl="1" eaLnBrk="1" hangingPunct="1"/>
            <a:r>
              <a:rPr lang="en-US" altLang="en-US" dirty="0"/>
              <a:t>Unique Internet address for site or file on that site</a:t>
            </a:r>
          </a:p>
          <a:p>
            <a:pPr lvl="2" eaLnBrk="1" hangingPunct="1"/>
            <a:r>
              <a:rPr lang="en-US" altLang="en-US" dirty="0"/>
              <a:t>Protocol could be http, </a:t>
            </a:r>
            <a:r>
              <a:rPr lang="en-US" altLang="en-US" dirty="0" err="1"/>
              <a:t>mailto</a:t>
            </a:r>
            <a:r>
              <a:rPr lang="en-US" altLang="en-US" dirty="0"/>
              <a:t>, ftp, news, …</a:t>
            </a:r>
          </a:p>
          <a:p>
            <a:pPr lvl="2" eaLnBrk="1" hangingPunct="1"/>
            <a:r>
              <a:rPr lang="en-US" altLang="en-US" dirty="0"/>
              <a:t>NOTE difference between http and https</a:t>
            </a:r>
          </a:p>
          <a:p>
            <a:pPr lvl="1" eaLnBrk="1" hangingPunct="1">
              <a:buFont typeface="Wingdings" pitchFamily="2" charset="2"/>
              <a:buNone/>
            </a:pPr>
            <a:endParaRPr lang="en-US" altLang="en-US" dirty="0"/>
          </a:p>
        </p:txBody>
      </p:sp>
      <p:sp>
        <p:nvSpPr>
          <p:cNvPr id="26629" name="Text Box 5"/>
          <p:cNvSpPr txBox="1">
            <a:spLocks noChangeArrowheads="1"/>
          </p:cNvSpPr>
          <p:nvPr/>
        </p:nvSpPr>
        <p:spPr bwMode="auto">
          <a:xfrm>
            <a:off x="812800" y="5791200"/>
            <a:ext cx="12192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ltLang="en-US" sz="2400" b="1">
                <a:solidFill>
                  <a:srgbClr val="FFFBDD"/>
                </a:solidFill>
                <a:latin typeface="Arial" charset="0"/>
              </a:rPr>
              <a:t>URL</a:t>
            </a:r>
            <a:endParaRPr lang="en-US" altLang="en-US">
              <a:solidFill>
                <a:srgbClr val="FFFBDD"/>
              </a:solidFill>
              <a:latin typeface="Arial" charset="0"/>
            </a:endParaRPr>
          </a:p>
        </p:txBody>
      </p:sp>
      <p:sp>
        <p:nvSpPr>
          <p:cNvPr id="26630" name="Rectangle 6"/>
          <p:cNvSpPr>
            <a:spLocks noChangeArrowheads="1"/>
          </p:cNvSpPr>
          <p:nvPr/>
        </p:nvSpPr>
        <p:spPr bwMode="auto">
          <a:xfrm>
            <a:off x="1997826" y="5788968"/>
            <a:ext cx="12346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a:solidFill>
                  <a:srgbClr val="A50021"/>
                </a:solidFill>
              </a:rPr>
              <a:t>http://</a:t>
            </a:r>
            <a:endParaRPr lang="en-US" altLang="en-US"/>
          </a:p>
        </p:txBody>
      </p:sp>
      <p:sp>
        <p:nvSpPr>
          <p:cNvPr id="26631" name="AutoShape 7"/>
          <p:cNvSpPr>
            <a:spLocks noChangeArrowheads="1"/>
          </p:cNvSpPr>
          <p:nvPr/>
        </p:nvSpPr>
        <p:spPr bwMode="auto">
          <a:xfrm>
            <a:off x="1219200" y="3810000"/>
            <a:ext cx="1930400" cy="1600200"/>
          </a:xfrm>
          <a:prstGeom prst="wedgeRectCallout">
            <a:avLst>
              <a:gd name="adj1" fmla="val 14144"/>
              <a:gd name="adj2" fmla="val 70931"/>
            </a:avLst>
          </a:prstGeom>
          <a:solidFill>
            <a:srgbClr val="FFFF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200" b="1">
                <a:latin typeface="Times New Roman" pitchFamily="18" charset="0"/>
              </a:rPr>
              <a:t>Protocol</a:t>
            </a:r>
            <a:r>
              <a:rPr lang="en-US" altLang="en-US" sz="2200">
                <a:latin typeface="Times New Roman" pitchFamily="18" charset="0"/>
              </a:rPr>
              <a:t> identifies the means of access</a:t>
            </a:r>
            <a:endParaRPr lang="en-US" altLang="en-US">
              <a:latin typeface="Arial" charset="0"/>
            </a:endParaRPr>
          </a:p>
        </p:txBody>
      </p:sp>
      <p:sp>
        <p:nvSpPr>
          <p:cNvPr id="26632" name="Rectangle 8"/>
          <p:cNvSpPr>
            <a:spLocks noChangeArrowheads="1"/>
          </p:cNvSpPr>
          <p:nvPr/>
        </p:nvSpPr>
        <p:spPr bwMode="auto">
          <a:xfrm>
            <a:off x="3768160" y="5788968"/>
            <a:ext cx="316554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a:solidFill>
                  <a:srgbClr val="A50021"/>
                </a:solidFill>
              </a:rPr>
              <a:t>www.nytimes.com/</a:t>
            </a:r>
            <a:endParaRPr lang="en-US" altLang="en-US"/>
          </a:p>
        </p:txBody>
      </p:sp>
      <p:sp>
        <p:nvSpPr>
          <p:cNvPr id="26633" name="AutoShape 9"/>
          <p:cNvSpPr>
            <a:spLocks noChangeArrowheads="1"/>
          </p:cNvSpPr>
          <p:nvPr/>
        </p:nvSpPr>
        <p:spPr bwMode="auto">
          <a:xfrm>
            <a:off x="3860800" y="3810000"/>
            <a:ext cx="2641600" cy="1600200"/>
          </a:xfrm>
          <a:prstGeom prst="wedgeRectCallout">
            <a:avLst>
              <a:gd name="adj1" fmla="val -22356"/>
              <a:gd name="adj2" fmla="val 70931"/>
            </a:avLst>
          </a:prstGeom>
          <a:solidFill>
            <a:srgbClr val="FFFF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200" b="1">
                <a:latin typeface="Times New Roman" pitchFamily="18" charset="0"/>
              </a:rPr>
              <a:t>Domain name </a:t>
            </a:r>
            <a:r>
              <a:rPr lang="en-US" altLang="en-US" sz="2200">
                <a:latin typeface="Times New Roman" pitchFamily="18" charset="0"/>
              </a:rPr>
              <a:t>contains the host and top-level domain</a:t>
            </a:r>
            <a:endParaRPr lang="en-US" altLang="en-US">
              <a:latin typeface="Arial" charset="0"/>
            </a:endParaRPr>
          </a:p>
        </p:txBody>
      </p:sp>
      <p:sp>
        <p:nvSpPr>
          <p:cNvPr id="26634" name="Rectangle 10"/>
          <p:cNvSpPr>
            <a:spLocks noChangeArrowheads="1"/>
          </p:cNvSpPr>
          <p:nvPr/>
        </p:nvSpPr>
        <p:spPr bwMode="auto">
          <a:xfrm>
            <a:off x="7650497" y="5788968"/>
            <a:ext cx="269067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a:solidFill>
                  <a:srgbClr val="A50021"/>
                </a:solidFill>
              </a:rPr>
              <a:t>Pages/cartoons/</a:t>
            </a:r>
            <a:endParaRPr lang="en-US" altLang="en-US"/>
          </a:p>
        </p:txBody>
      </p:sp>
      <p:sp>
        <p:nvSpPr>
          <p:cNvPr id="26635" name="AutoShape 11"/>
          <p:cNvSpPr>
            <a:spLocks noChangeArrowheads="1"/>
          </p:cNvSpPr>
          <p:nvPr/>
        </p:nvSpPr>
        <p:spPr bwMode="auto">
          <a:xfrm>
            <a:off x="7315200" y="3810000"/>
            <a:ext cx="2438400" cy="1676400"/>
          </a:xfrm>
          <a:prstGeom prst="wedgeRectCallout">
            <a:avLst>
              <a:gd name="adj1" fmla="val -31685"/>
              <a:gd name="adj2" fmla="val 63731"/>
            </a:avLst>
          </a:prstGeom>
          <a:solidFill>
            <a:srgbClr val="FFFF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200" b="1">
                <a:latin typeface="Times New Roman" pitchFamily="18" charset="0"/>
              </a:rPr>
              <a:t>Path </a:t>
            </a:r>
            <a:r>
              <a:rPr lang="en-US" altLang="en-US" sz="2200">
                <a:latin typeface="Times New Roman" pitchFamily="18" charset="0"/>
              </a:rPr>
              <a:t>identifies the subdirectories within the Web site</a:t>
            </a:r>
            <a:endParaRPr lang="en-US" altLang="en-US">
              <a:latin typeface="Arial" charset="0"/>
            </a:endParaRPr>
          </a:p>
        </p:txBody>
      </p:sp>
    </p:spTree>
    <p:custDataLst>
      <p:tags r:id="rId1"/>
    </p:custDataLst>
    <p:extLst>
      <p:ext uri="{BB962C8B-B14F-4D97-AF65-F5344CB8AC3E}">
        <p14:creationId xmlns:p14="http://schemas.microsoft.com/office/powerpoint/2010/main" val="147547413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838200" y="365125"/>
            <a:ext cx="10515600" cy="67822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r>
              <a:rPr lang="en-US" altLang="en-US" dirty="0"/>
              <a:t>History of the Internet</a:t>
            </a:r>
          </a:p>
        </p:txBody>
      </p:sp>
      <p:sp>
        <p:nvSpPr>
          <p:cNvPr id="65539" name="Rectangle 3"/>
          <p:cNvSpPr>
            <a:spLocks noGrp="1" noChangeArrowheads="1"/>
          </p:cNvSpPr>
          <p:nvPr>
            <p:ph type="body" idx="1"/>
          </p:nvPr>
        </p:nvSpPr>
        <p:spPr bwMode="auto">
          <a:xfrm>
            <a:off x="1524000" y="1043353"/>
            <a:ext cx="10972800" cy="21570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eaLnBrk="1" hangingPunct="1">
              <a:lnSpc>
                <a:spcPct val="80000"/>
              </a:lnSpc>
            </a:pPr>
            <a:r>
              <a:rPr lang="en-US" altLang="en-US" sz="1900" dirty="0"/>
              <a:t>ARPANET:</a:t>
            </a:r>
          </a:p>
          <a:p>
            <a:pPr lvl="1" eaLnBrk="1" hangingPunct="1">
              <a:lnSpc>
                <a:spcPct val="80000"/>
              </a:lnSpc>
            </a:pPr>
            <a:r>
              <a:rPr lang="en-US" altLang="en-US" sz="2000" dirty="0"/>
              <a:t>Advanced Research Projects Agency Network – Dept. of Defense</a:t>
            </a:r>
          </a:p>
          <a:p>
            <a:pPr lvl="1" eaLnBrk="1" hangingPunct="1">
              <a:lnSpc>
                <a:spcPct val="80000"/>
              </a:lnSpc>
            </a:pPr>
            <a:r>
              <a:rPr lang="en-US" altLang="en-US" sz="2000" dirty="0"/>
              <a:t>Funded by the U.S. government in the 1960s, lasted until 90's</a:t>
            </a:r>
          </a:p>
          <a:p>
            <a:pPr lvl="1" eaLnBrk="1" hangingPunct="1">
              <a:lnSpc>
                <a:spcPct val="80000"/>
              </a:lnSpc>
            </a:pPr>
            <a:r>
              <a:rPr lang="en-US" altLang="en-US" sz="2000" dirty="0"/>
              <a:t>Allowed computers at leading universities and research organizations to communicate with each other over great distances</a:t>
            </a:r>
          </a:p>
          <a:p>
            <a:pPr lvl="1" eaLnBrk="1" hangingPunct="1">
              <a:lnSpc>
                <a:spcPct val="80000"/>
              </a:lnSpc>
            </a:pPr>
            <a:r>
              <a:rPr lang="en-US" altLang="en-US" sz="2000" dirty="0"/>
              <a:t>First Working Version of the Packet Switching Network</a:t>
            </a:r>
          </a:p>
          <a:p>
            <a:pPr lvl="1" eaLnBrk="1" hangingPunct="1">
              <a:lnSpc>
                <a:spcPct val="80000"/>
              </a:lnSpc>
            </a:pPr>
            <a:r>
              <a:rPr lang="en-US" altLang="en-US" sz="2000" dirty="0"/>
              <a:t>Picture copyright Peter </a:t>
            </a:r>
            <a:r>
              <a:rPr lang="en-US" altLang="en-US" sz="2000" dirty="0" err="1"/>
              <a:t>Sibbald</a:t>
            </a:r>
            <a:r>
              <a:rPr lang="en-US" altLang="en-US" sz="2000" dirty="0"/>
              <a:t> shows </a:t>
            </a:r>
            <a:r>
              <a:rPr lang="en-US" altLang="en-US" sz="2000" dirty="0" err="1"/>
              <a:t>Vint</a:t>
            </a:r>
            <a:r>
              <a:rPr lang="en-US" altLang="en-US" sz="2000" dirty="0"/>
              <a:t> Cerf, Steve Crocker and Jon </a:t>
            </a:r>
            <a:r>
              <a:rPr lang="en-US" altLang="en-US" sz="2000" dirty="0" err="1"/>
              <a:t>Postel</a:t>
            </a:r>
            <a:r>
              <a:rPr lang="en-US" altLang="en-US" sz="2000" dirty="0"/>
              <a:t> “founders of the Internet”</a:t>
            </a:r>
          </a:p>
          <a:p>
            <a:pPr lvl="1" eaLnBrk="1" hangingPunct="1">
              <a:lnSpc>
                <a:spcPct val="80000"/>
              </a:lnSpc>
            </a:pPr>
            <a:endParaRPr lang="en-US" altLang="en-US" sz="1700" dirty="0"/>
          </a:p>
        </p:txBody>
      </p:sp>
      <p:pic>
        <p:nvPicPr>
          <p:cNvPr id="65540" name="Picture 4" descr="arpane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1" y="3429000"/>
            <a:ext cx="3560233"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5" descr="1969_4-node_ma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3657601"/>
            <a:ext cx="4267200" cy="263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7071328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wipe(left)">
                                      <p:cBhvr>
                                        <p:cTn id="7" dur="1000"/>
                                        <p:tgtEl>
                                          <p:spTgt spid="65539">
                                            <p:txEl>
                                              <p:pRg st="0" end="0"/>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65539">
                                            <p:txEl>
                                              <p:pRg st="1" end="1"/>
                                            </p:txEl>
                                          </p:spTgt>
                                        </p:tgtEl>
                                        <p:attrNameLst>
                                          <p:attrName>style.visibility</p:attrName>
                                        </p:attrNameLst>
                                      </p:cBhvr>
                                      <p:to>
                                        <p:strVal val="visible"/>
                                      </p:to>
                                    </p:set>
                                    <p:animEffect transition="in" filter="wipe(left)">
                                      <p:cBhvr>
                                        <p:cTn id="11" dur="1000"/>
                                        <p:tgtEl>
                                          <p:spTgt spid="65539">
                                            <p:txEl>
                                              <p:pRg st="1" end="1"/>
                                            </p:txEl>
                                          </p:spTgt>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animEffect transition="in" filter="wipe(left)">
                                      <p:cBhvr>
                                        <p:cTn id="15" dur="1000"/>
                                        <p:tgtEl>
                                          <p:spTgt spid="65539">
                                            <p:txEl>
                                              <p:pRg st="2" end="2"/>
                                            </p:txEl>
                                          </p:spTgt>
                                        </p:tgtEl>
                                      </p:cBhvr>
                                    </p:animEffect>
                                  </p:childTnLst>
                                </p:cTn>
                              </p:par>
                            </p:childTnLst>
                          </p:cTn>
                        </p:par>
                        <p:par>
                          <p:cTn id="16" fill="hold" nodeType="afterGroup">
                            <p:stCondLst>
                              <p:cond delay="3000"/>
                            </p:stCondLst>
                            <p:childTnLst>
                              <p:par>
                                <p:cTn id="17" presetID="22" presetClass="entr" presetSubtype="8" fill="hold" nodeType="afterEffect">
                                  <p:stCondLst>
                                    <p:cond delay="0"/>
                                  </p:stCondLst>
                                  <p:childTnLst>
                                    <p:set>
                                      <p:cBhvr>
                                        <p:cTn id="18" dur="1" fill="hold">
                                          <p:stCondLst>
                                            <p:cond delay="0"/>
                                          </p:stCondLst>
                                        </p:cTn>
                                        <p:tgtEl>
                                          <p:spTgt spid="65539">
                                            <p:txEl>
                                              <p:pRg st="3" end="3"/>
                                            </p:txEl>
                                          </p:spTgt>
                                        </p:tgtEl>
                                        <p:attrNameLst>
                                          <p:attrName>style.visibility</p:attrName>
                                        </p:attrNameLst>
                                      </p:cBhvr>
                                      <p:to>
                                        <p:strVal val="visible"/>
                                      </p:to>
                                    </p:set>
                                    <p:animEffect transition="in" filter="wipe(left)">
                                      <p:cBhvr>
                                        <p:cTn id="19" dur="1000"/>
                                        <p:tgtEl>
                                          <p:spTgt spid="65539">
                                            <p:txEl>
                                              <p:pRg st="3" end="3"/>
                                            </p:txEl>
                                          </p:spTgt>
                                        </p:tgtEl>
                                      </p:cBhvr>
                                    </p:animEffect>
                                  </p:childTnLst>
                                </p:cTn>
                              </p:par>
                            </p:childTnLst>
                          </p:cTn>
                        </p:par>
                        <p:par>
                          <p:cTn id="20" fill="hold" nodeType="afterGroup">
                            <p:stCondLst>
                              <p:cond delay="4000"/>
                            </p:stCondLst>
                            <p:childTnLst>
                              <p:par>
                                <p:cTn id="21" presetID="22" presetClass="entr" presetSubtype="8" fill="hold" nodeType="afterEffect">
                                  <p:stCondLst>
                                    <p:cond delay="0"/>
                                  </p:stCondLst>
                                  <p:childTnLst>
                                    <p:set>
                                      <p:cBhvr>
                                        <p:cTn id="22" dur="1" fill="hold">
                                          <p:stCondLst>
                                            <p:cond delay="0"/>
                                          </p:stCondLst>
                                        </p:cTn>
                                        <p:tgtEl>
                                          <p:spTgt spid="65539">
                                            <p:txEl>
                                              <p:pRg st="4" end="4"/>
                                            </p:txEl>
                                          </p:spTgt>
                                        </p:tgtEl>
                                        <p:attrNameLst>
                                          <p:attrName>style.visibility</p:attrName>
                                        </p:attrNameLst>
                                      </p:cBhvr>
                                      <p:to>
                                        <p:strVal val="visible"/>
                                      </p:to>
                                    </p:set>
                                    <p:animEffect transition="in" filter="wipe(left)">
                                      <p:cBhvr>
                                        <p:cTn id="23" dur="1000"/>
                                        <p:tgtEl>
                                          <p:spTgt spid="65539">
                                            <p:txEl>
                                              <p:pRg st="4" end="4"/>
                                            </p:txEl>
                                          </p:spTgt>
                                        </p:tgtEl>
                                      </p:cBhvr>
                                    </p:animEffect>
                                  </p:childTnLst>
                                </p:cTn>
                              </p:par>
                            </p:childTnLst>
                          </p:cTn>
                        </p:par>
                        <p:par>
                          <p:cTn id="24" fill="hold">
                            <p:stCondLst>
                              <p:cond delay="5000"/>
                            </p:stCondLst>
                            <p:childTnLst>
                              <p:par>
                                <p:cTn id="25" presetID="22" presetClass="entr" presetSubtype="8" fill="hold" nodeType="afterEffect">
                                  <p:stCondLst>
                                    <p:cond delay="0"/>
                                  </p:stCondLst>
                                  <p:childTnLst>
                                    <p:set>
                                      <p:cBhvr>
                                        <p:cTn id="26" dur="1" fill="hold">
                                          <p:stCondLst>
                                            <p:cond delay="0"/>
                                          </p:stCondLst>
                                        </p:cTn>
                                        <p:tgtEl>
                                          <p:spTgt spid="65539">
                                            <p:txEl>
                                              <p:pRg st="5" end="5"/>
                                            </p:txEl>
                                          </p:spTgt>
                                        </p:tgtEl>
                                        <p:attrNameLst>
                                          <p:attrName>style.visibility</p:attrName>
                                        </p:attrNameLst>
                                      </p:cBhvr>
                                      <p:to>
                                        <p:strVal val="visible"/>
                                      </p:to>
                                    </p:set>
                                    <p:animEffect transition="in" filter="wipe(left)">
                                      <p:cBhvr>
                                        <p:cTn id="27" dur="1000"/>
                                        <p:tgtEl>
                                          <p:spTgt spid="65539">
                                            <p:txEl>
                                              <p:pRg st="5" end="5"/>
                                            </p:txEl>
                                          </p:spTgt>
                                        </p:tgtEl>
                                      </p:cBhvr>
                                    </p:animEffect>
                                  </p:childTnLst>
                                </p:cTn>
                              </p:par>
                            </p:childTnLst>
                          </p:cTn>
                        </p:par>
                        <p:par>
                          <p:cTn id="28" fill="hold" nodeType="afterGroup">
                            <p:stCondLst>
                              <p:cond delay="6000"/>
                            </p:stCondLst>
                            <p:childTnLst>
                              <p:par>
                                <p:cTn id="29" presetID="31" presetClass="entr" presetSubtype="0" fill="hold" nodeType="afterEffect">
                                  <p:stCondLst>
                                    <p:cond delay="0"/>
                                  </p:stCondLst>
                                  <p:iterate type="lt">
                                    <p:tmPct val="5000"/>
                                  </p:iterate>
                                  <p:childTnLst>
                                    <p:set>
                                      <p:cBhvr>
                                        <p:cTn id="30" dur="1" fill="hold">
                                          <p:stCondLst>
                                            <p:cond delay="0"/>
                                          </p:stCondLst>
                                        </p:cTn>
                                        <p:tgtEl>
                                          <p:spTgt spid="65540"/>
                                        </p:tgtEl>
                                        <p:attrNameLst>
                                          <p:attrName>style.visibility</p:attrName>
                                        </p:attrNameLst>
                                      </p:cBhvr>
                                      <p:to>
                                        <p:strVal val="visible"/>
                                      </p:to>
                                    </p:set>
                                    <p:anim calcmode="lin" valueType="num">
                                      <p:cBhvr>
                                        <p:cTn id="31" dur="1000" fill="hold"/>
                                        <p:tgtEl>
                                          <p:spTgt spid="65540"/>
                                        </p:tgtEl>
                                        <p:attrNameLst>
                                          <p:attrName>ppt_w</p:attrName>
                                        </p:attrNameLst>
                                      </p:cBhvr>
                                      <p:tavLst>
                                        <p:tav tm="0">
                                          <p:val>
                                            <p:fltVal val="0"/>
                                          </p:val>
                                        </p:tav>
                                        <p:tav tm="100000">
                                          <p:val>
                                            <p:strVal val="#ppt_w"/>
                                          </p:val>
                                        </p:tav>
                                      </p:tavLst>
                                    </p:anim>
                                    <p:anim calcmode="lin" valueType="num">
                                      <p:cBhvr>
                                        <p:cTn id="32" dur="1000" fill="hold"/>
                                        <p:tgtEl>
                                          <p:spTgt spid="65540"/>
                                        </p:tgtEl>
                                        <p:attrNameLst>
                                          <p:attrName>ppt_h</p:attrName>
                                        </p:attrNameLst>
                                      </p:cBhvr>
                                      <p:tavLst>
                                        <p:tav tm="0">
                                          <p:val>
                                            <p:fltVal val="0"/>
                                          </p:val>
                                        </p:tav>
                                        <p:tav tm="100000">
                                          <p:val>
                                            <p:strVal val="#ppt_h"/>
                                          </p:val>
                                        </p:tav>
                                      </p:tavLst>
                                    </p:anim>
                                    <p:anim calcmode="lin" valueType="num">
                                      <p:cBhvr>
                                        <p:cTn id="33" dur="1000" fill="hold"/>
                                        <p:tgtEl>
                                          <p:spTgt spid="65540"/>
                                        </p:tgtEl>
                                        <p:attrNameLst>
                                          <p:attrName>style.rotation</p:attrName>
                                        </p:attrNameLst>
                                      </p:cBhvr>
                                      <p:tavLst>
                                        <p:tav tm="0">
                                          <p:val>
                                            <p:fltVal val="90"/>
                                          </p:val>
                                        </p:tav>
                                        <p:tav tm="100000">
                                          <p:val>
                                            <p:fltVal val="0"/>
                                          </p:val>
                                        </p:tav>
                                      </p:tavLst>
                                    </p:anim>
                                    <p:animEffect transition="in" filter="fade">
                                      <p:cBhvr>
                                        <p:cTn id="34" dur="1000"/>
                                        <p:tgtEl>
                                          <p:spTgt spid="65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DCDC5-F263-4C91-9641-35EF1D2AF3F2}"/>
              </a:ext>
            </a:extLst>
          </p:cNvPr>
          <p:cNvSpPr>
            <a:spLocks noGrp="1"/>
          </p:cNvSpPr>
          <p:nvPr>
            <p:ph type="title"/>
          </p:nvPr>
        </p:nvSpPr>
        <p:spPr/>
        <p:txBody>
          <a:bodyPr/>
          <a:lstStyle/>
          <a:p>
            <a:r>
              <a:rPr lang="en-US" dirty="0"/>
              <a:t>URLs</a:t>
            </a:r>
          </a:p>
        </p:txBody>
      </p:sp>
      <p:sp>
        <p:nvSpPr>
          <p:cNvPr id="3" name="Content Placeholder 2">
            <a:extLst>
              <a:ext uri="{FF2B5EF4-FFF2-40B4-BE49-F238E27FC236}">
                <a16:creationId xmlns:a16="http://schemas.microsoft.com/office/drawing/2014/main" id="{EDE6E6B6-C543-4984-8697-0841109723A6}"/>
              </a:ext>
            </a:extLst>
          </p:cNvPr>
          <p:cNvSpPr>
            <a:spLocks noGrp="1"/>
          </p:cNvSpPr>
          <p:nvPr>
            <p:ph idx="1"/>
          </p:nvPr>
        </p:nvSpPr>
        <p:spPr/>
        <p:txBody>
          <a:bodyPr/>
          <a:lstStyle/>
          <a:p>
            <a:r>
              <a:rPr lang="en-US" dirty="0"/>
              <a:t>If the URL has just the protocol and domain name, like </a:t>
            </a:r>
            <a:r>
              <a:rPr lang="en-US" dirty="0">
                <a:hlinkClick r:id="rId2"/>
              </a:rPr>
              <a:t>www.whitehouse.gov</a:t>
            </a:r>
            <a:r>
              <a:rPr lang="en-US" dirty="0"/>
              <a:t>, or has protocol, domain name and folder(s), like </a:t>
            </a:r>
            <a:r>
              <a:rPr lang="en-US" dirty="0">
                <a:hlinkClick r:id="rId3"/>
              </a:rPr>
              <a:t>www.Toyota.com/support/</a:t>
            </a:r>
            <a:r>
              <a:rPr lang="en-US" dirty="0"/>
              <a:t> then the web server will provide a file with a default name, like index.htm, home.htm, welcome.htm</a:t>
            </a:r>
          </a:p>
          <a:p>
            <a:r>
              <a:rPr lang="en-US" dirty="0"/>
              <a:t>URLs may have other characters like : and ? and =.  These are usually parameters fed into a program on the web server to do some task, like searching or filling out a form or playing a video</a:t>
            </a:r>
          </a:p>
        </p:txBody>
      </p:sp>
    </p:spTree>
    <p:extLst>
      <p:ext uri="{BB962C8B-B14F-4D97-AF65-F5344CB8AC3E}">
        <p14:creationId xmlns:p14="http://schemas.microsoft.com/office/powerpoint/2010/main" val="3172903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a:t>The Internet and Copyright</a:t>
            </a:r>
          </a:p>
        </p:txBody>
      </p:sp>
      <p:sp>
        <p:nvSpPr>
          <p:cNvPr id="29699" name="Rectangle 3"/>
          <p:cNvSpPr>
            <a:spLocks noGrp="1" noChangeArrowheads="1"/>
          </p:cNvSpPr>
          <p:nvPr>
            <p:ph type="body" idx="1"/>
          </p:nvPr>
        </p:nvSpPr>
        <p:spPr/>
        <p:txBody>
          <a:bodyPr/>
          <a:lstStyle/>
          <a:p>
            <a:pPr eaLnBrk="1" hangingPunct="1"/>
            <a:r>
              <a:rPr lang="en-US" altLang="en-US"/>
              <a:t>All original material on the Net is copyrighted, © or not</a:t>
            </a:r>
          </a:p>
          <a:p>
            <a:pPr eaLnBrk="1" hangingPunct="1"/>
            <a:r>
              <a:rPr lang="en-US" altLang="en-US"/>
              <a:t>Copyright is violated when you get economic benefit from using the material</a:t>
            </a:r>
          </a:p>
          <a:p>
            <a:pPr lvl="1" eaLnBrk="1" hangingPunct="1"/>
            <a:r>
              <a:rPr lang="en-US" altLang="en-US"/>
              <a:t>Exception of "academic fair use"</a:t>
            </a:r>
          </a:p>
          <a:p>
            <a:pPr eaLnBrk="1" hangingPunct="1"/>
            <a:r>
              <a:rPr lang="en-US" altLang="en-US"/>
              <a:t>Plagiarism is different from copyright violation – it is presenting someone else's work as your own</a:t>
            </a:r>
          </a:p>
          <a:p>
            <a:pPr lvl="1" eaLnBrk="1" hangingPunct="1"/>
            <a:r>
              <a:rPr lang="en-US" altLang="en-US"/>
              <a:t>Credit your sources!</a:t>
            </a:r>
          </a:p>
        </p:txBody>
      </p:sp>
    </p:spTree>
    <p:custDataLst>
      <p:tags r:id="rId1"/>
    </p:custDataLst>
    <p:extLst>
      <p:ext uri="{BB962C8B-B14F-4D97-AF65-F5344CB8AC3E}">
        <p14:creationId xmlns:p14="http://schemas.microsoft.com/office/powerpoint/2010/main" val="4259144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Wi-Fi </a:t>
            </a:r>
          </a:p>
        </p:txBody>
      </p:sp>
      <p:sp>
        <p:nvSpPr>
          <p:cNvPr id="3" name="Content Placeholder 2"/>
          <p:cNvSpPr>
            <a:spLocks noGrp="1"/>
          </p:cNvSpPr>
          <p:nvPr>
            <p:ph idx="1"/>
          </p:nvPr>
        </p:nvSpPr>
        <p:spPr/>
        <p:txBody>
          <a:bodyPr>
            <a:normAutofit fontScale="92500" lnSpcReduction="10000"/>
          </a:bodyPr>
          <a:lstStyle/>
          <a:p>
            <a:r>
              <a:rPr lang="en-US" dirty="0"/>
              <a:t>Wi-Fi uses certain radio frequencies to send data to many different devices, like a router, video game, smart phone, printers, televisions.</a:t>
            </a:r>
          </a:p>
          <a:p>
            <a:r>
              <a:rPr lang="en-US" dirty="0"/>
              <a:t>Wi-Fi has had many versions.  Your older equipment may work with a faster version router, but won’t be as fast as newer equipment would be.  Each version has a maximum speed in megabits per second.</a:t>
            </a:r>
          </a:p>
          <a:p>
            <a:pPr lvl="1"/>
            <a:r>
              <a:rPr lang="en-US" dirty="0"/>
              <a:t>The industry is trying to standardize on labels like ”Wi-Fi 4” (if the equipment supports 802.11n), “Wi-Fi 5” (802.11ac) and “Wi-Fi 6” (802.11ax).   They different in their range, their frequency, their bandwidth.</a:t>
            </a:r>
          </a:p>
          <a:p>
            <a:r>
              <a:rPr lang="en-US" dirty="0"/>
              <a:t>The speed of the version of Wi-Fi you use is ONE factor in determining the speed you get from your ISP.</a:t>
            </a:r>
          </a:p>
          <a:p>
            <a:r>
              <a:rPr lang="en-US" dirty="0"/>
              <a:t>Sometimes necessary to buy a </a:t>
            </a:r>
            <a:r>
              <a:rPr lang="en-US" dirty="0" err="1"/>
              <a:t>Wifi</a:t>
            </a:r>
            <a:r>
              <a:rPr lang="en-US" dirty="0"/>
              <a:t> extender/repeater to get signal to all parts of your house</a:t>
            </a:r>
          </a:p>
        </p:txBody>
      </p:sp>
    </p:spTree>
    <p:extLst>
      <p:ext uri="{BB962C8B-B14F-4D97-AF65-F5344CB8AC3E}">
        <p14:creationId xmlns:p14="http://schemas.microsoft.com/office/powerpoint/2010/main" val="277083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6944C-BEFA-43ED-AB36-F513881DDD7E}"/>
              </a:ext>
            </a:extLst>
          </p:cNvPr>
          <p:cNvSpPr>
            <a:spLocks noGrp="1"/>
          </p:cNvSpPr>
          <p:nvPr>
            <p:ph type="title"/>
          </p:nvPr>
        </p:nvSpPr>
        <p:spPr/>
        <p:txBody>
          <a:bodyPr/>
          <a:lstStyle/>
          <a:p>
            <a:r>
              <a:rPr lang="en-US" dirty="0"/>
              <a:t>Net Neutrality</a:t>
            </a:r>
          </a:p>
        </p:txBody>
      </p:sp>
      <p:sp>
        <p:nvSpPr>
          <p:cNvPr id="3" name="Content Placeholder 2">
            <a:extLst>
              <a:ext uri="{FF2B5EF4-FFF2-40B4-BE49-F238E27FC236}">
                <a16:creationId xmlns:a16="http://schemas.microsoft.com/office/drawing/2014/main" id="{79AA3F93-7F7E-4C2E-8F20-DFE2CBADAEF3}"/>
              </a:ext>
            </a:extLst>
          </p:cNvPr>
          <p:cNvSpPr>
            <a:spLocks noGrp="1"/>
          </p:cNvSpPr>
          <p:nvPr>
            <p:ph idx="1"/>
          </p:nvPr>
        </p:nvSpPr>
        <p:spPr/>
        <p:txBody>
          <a:bodyPr/>
          <a:lstStyle/>
          <a:p>
            <a:r>
              <a:rPr lang="en-US" dirty="0"/>
              <a:t>“Common carrier” is the status ISPs want  - they are not responsible for the content carried on their infrastructure, like a public utility</a:t>
            </a:r>
          </a:p>
          <a:p>
            <a:r>
              <a:rPr lang="en-US" dirty="0"/>
              <a:t>When the Internet was created, every packet was treated like every other packet.  There was no discrimination based on user, content, website, platform, application, destination, etc.  Every user has access to the same </a:t>
            </a:r>
            <a:r>
              <a:rPr lang="en-US"/>
              <a:t>content equally.</a:t>
            </a:r>
            <a:endParaRPr lang="en-US" dirty="0"/>
          </a:p>
          <a:p>
            <a:r>
              <a:rPr lang="en-US" dirty="0"/>
              <a:t>With net neutrality, an ISP may not block, slow down or charge for prioritizing certain types of traffic</a:t>
            </a:r>
          </a:p>
          <a:p>
            <a:r>
              <a:rPr lang="en-US" dirty="0"/>
              <a:t>Without net neutrality, ISP can charge to be “in the fast lane”. Big established web sites can pay, little startups cannot.</a:t>
            </a:r>
          </a:p>
          <a:p>
            <a:endParaRPr lang="en-US" dirty="0"/>
          </a:p>
        </p:txBody>
      </p:sp>
    </p:spTree>
    <p:extLst>
      <p:ext uri="{BB962C8B-B14F-4D97-AF65-F5344CB8AC3E}">
        <p14:creationId xmlns:p14="http://schemas.microsoft.com/office/powerpoint/2010/main" val="39355364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4294967295"/>
          </p:nvPr>
        </p:nvSpPr>
        <p:spPr bwMode="auto">
          <a:xfrm>
            <a:off x="9550400" y="6397625"/>
            <a:ext cx="2540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Century Gothic" pitchFamily="34" charset="0"/>
                <a:ea typeface="ヒラギノ角ゴ Pro W3" pitchFamily="1" charset="-128"/>
              </a:defRPr>
            </a:lvl1pPr>
            <a:lvl2pPr marL="742950" indent="-285750">
              <a:defRPr sz="2400">
                <a:solidFill>
                  <a:schemeClr val="tx1"/>
                </a:solidFill>
                <a:latin typeface="Century Gothic" pitchFamily="34" charset="0"/>
                <a:ea typeface="ヒラギノ角ゴ Pro W3" pitchFamily="1" charset="-128"/>
              </a:defRPr>
            </a:lvl2pPr>
            <a:lvl3pPr marL="1143000" indent="-228600">
              <a:defRPr sz="2400">
                <a:solidFill>
                  <a:schemeClr val="tx1"/>
                </a:solidFill>
                <a:latin typeface="Century Gothic" pitchFamily="34" charset="0"/>
                <a:ea typeface="ヒラギノ角ゴ Pro W3" pitchFamily="1" charset="-128"/>
              </a:defRPr>
            </a:lvl3pPr>
            <a:lvl4pPr marL="1600200" indent="-228600">
              <a:defRPr sz="2400">
                <a:solidFill>
                  <a:schemeClr val="tx1"/>
                </a:solidFill>
                <a:latin typeface="Century Gothic" pitchFamily="34" charset="0"/>
                <a:ea typeface="ヒラギノ角ゴ Pro W3" pitchFamily="1" charset="-128"/>
              </a:defRPr>
            </a:lvl4pPr>
            <a:lvl5pPr marL="2057400" indent="-228600">
              <a:defRPr sz="2400">
                <a:solidFill>
                  <a:schemeClr val="tx1"/>
                </a:solidFill>
                <a:latin typeface="Century Gothic"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9pPr>
          </a:lstStyle>
          <a:p>
            <a:pPr algn="r"/>
            <a:r>
              <a:rPr lang="en-US" altLang="en-US" sz="1000"/>
              <a:t>3-</a:t>
            </a:r>
            <a:fld id="{8F427D63-4C61-4F12-ADC0-B5A292EE5988}" type="slidenum">
              <a:rPr lang="en-US" altLang="en-US" sz="1000"/>
              <a:pPr algn="r"/>
              <a:t>24</a:t>
            </a:fld>
            <a:endParaRPr lang="en-US" altLang="en-US" sz="1000"/>
          </a:p>
        </p:txBody>
      </p:sp>
      <p:sp>
        <p:nvSpPr>
          <p:cNvPr id="46083" name="Rectangle 2"/>
          <p:cNvSpPr>
            <a:spLocks noGrp="1" noChangeArrowheads="1"/>
          </p:cNvSpPr>
          <p:nvPr>
            <p:ph type="title" idx="4294967295"/>
          </p:nvPr>
        </p:nvSpPr>
        <p:spPr bwMode="auto">
          <a:xfrm>
            <a:off x="609600" y="0"/>
            <a:ext cx="109728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US" altLang="en-US">
                <a:latin typeface="Century Gothic" pitchFamily="34" charset="0"/>
              </a:rPr>
              <a:t>The World Wide Web</a:t>
            </a:r>
          </a:p>
        </p:txBody>
      </p:sp>
      <p:sp>
        <p:nvSpPr>
          <p:cNvPr id="38916" name="Rectangle 3"/>
          <p:cNvSpPr>
            <a:spLocks noGrp="1" noChangeArrowheads="1"/>
          </p:cNvSpPr>
          <p:nvPr>
            <p:ph type="body" idx="4294967295"/>
          </p:nvPr>
        </p:nvSpPr>
        <p:spPr bwMode="auto">
          <a:xfrm>
            <a:off x="609600" y="1600201"/>
            <a:ext cx="10972800" cy="45259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eaLnBrk="1" hangingPunct="1">
              <a:spcBef>
                <a:spcPct val="50000"/>
              </a:spcBef>
              <a:defRPr/>
            </a:pPr>
            <a:r>
              <a:rPr lang="en-US" sz="2400" b="1" dirty="0">
                <a:latin typeface="Century Gothic" pitchFamily="34" charset="0"/>
              </a:rPr>
              <a:t>The Web and the Internet are not the same thing</a:t>
            </a:r>
            <a:r>
              <a:rPr lang="en-US" sz="2400" dirty="0">
                <a:latin typeface="Century Gothic" pitchFamily="34" charset="0"/>
              </a:rPr>
              <a:t>; the Net is much older!  The Net started in the 60’s, the Web in the 90’s</a:t>
            </a:r>
          </a:p>
          <a:p>
            <a:pPr eaLnBrk="1" hangingPunct="1">
              <a:spcBef>
                <a:spcPct val="50000"/>
              </a:spcBef>
              <a:defRPr/>
            </a:pPr>
            <a:r>
              <a:rPr lang="en-US" sz="2400" dirty="0">
                <a:latin typeface="Century Gothic" pitchFamily="34" charset="0"/>
              </a:rPr>
              <a:t>Web pages are files that contain HTML codes as well as content</a:t>
            </a:r>
          </a:p>
          <a:p>
            <a:pPr eaLnBrk="1" hangingPunct="1">
              <a:spcBef>
                <a:spcPct val="50000"/>
              </a:spcBef>
              <a:defRPr/>
            </a:pPr>
            <a:r>
              <a:rPr lang="en-US" sz="2400" i="1" dirty="0">
                <a:latin typeface="Century Gothic" pitchFamily="34" charset="0"/>
              </a:rPr>
              <a:t>Web servers</a:t>
            </a:r>
            <a:r>
              <a:rPr lang="en-US" sz="2400" dirty="0">
                <a:latin typeface="Century Gothic" pitchFamily="34" charset="0"/>
              </a:rPr>
              <a:t>:  Computers programmed to send files to browsers running on other computers connected to the Internet</a:t>
            </a:r>
          </a:p>
          <a:p>
            <a:pPr eaLnBrk="1" hangingPunct="1">
              <a:spcBef>
                <a:spcPct val="50000"/>
              </a:spcBef>
              <a:defRPr/>
            </a:pPr>
            <a:r>
              <a:rPr lang="en-US" sz="2400" dirty="0">
                <a:latin typeface="Century Gothic" pitchFamily="34" charset="0"/>
              </a:rPr>
              <a:t>Web servers and their files make up the World Wide Web</a:t>
            </a:r>
          </a:p>
          <a:p>
            <a:pPr eaLnBrk="1" hangingPunct="1">
              <a:spcBef>
                <a:spcPct val="50000"/>
              </a:spcBef>
              <a:defRPr/>
            </a:pPr>
            <a:r>
              <a:rPr lang="en-US" sz="2400" dirty="0">
                <a:latin typeface="Century Gothic" pitchFamily="34" charset="0"/>
              </a:rPr>
              <a:t>The Web is the interface, the Internet is "behind the scenes"</a:t>
            </a:r>
          </a:p>
          <a:p>
            <a:pPr eaLnBrk="1" hangingPunct="1">
              <a:spcBef>
                <a:spcPct val="50000"/>
              </a:spcBef>
              <a:defRPr/>
            </a:pPr>
            <a:r>
              <a:rPr lang="en-US" sz="2400" dirty="0">
                <a:latin typeface="Century Gothic" pitchFamily="34" charset="0"/>
              </a:rPr>
              <a:t>The Internet is the “road,” the Web is just one form of “traffic” on the road</a:t>
            </a:r>
          </a:p>
          <a:p>
            <a:pPr>
              <a:spcBef>
                <a:spcPct val="50000"/>
              </a:spcBef>
              <a:defRPr/>
            </a:pPr>
            <a:r>
              <a:rPr lang="en-US" altLang="en-US" sz="2400" dirty="0"/>
              <a:t>The Internet existed before the WWW interface – people used command line programs to retrieve email and files of all types, to search for information (gopher)</a:t>
            </a:r>
            <a:endParaRPr lang="en-US" sz="2400" dirty="0">
              <a:latin typeface="Century Gothic" pitchFamily="34" charset="0"/>
            </a:endParaRPr>
          </a:p>
          <a:p>
            <a:pPr marL="0" indent="0" eaLnBrk="1" hangingPunct="1">
              <a:spcBef>
                <a:spcPct val="50000"/>
              </a:spcBef>
              <a:buFontTx/>
              <a:buNone/>
              <a:defRPr/>
            </a:pPr>
            <a:endParaRPr lang="en-US" sz="2400" dirty="0">
              <a:latin typeface="Century Gothic" pitchFamily="34" charset="0"/>
            </a:endParaRPr>
          </a:p>
        </p:txBody>
      </p:sp>
    </p:spTree>
    <p:custDataLst>
      <p:tags r:id="rId1"/>
    </p:custDataLst>
    <p:extLst>
      <p:ext uri="{BB962C8B-B14F-4D97-AF65-F5344CB8AC3E}">
        <p14:creationId xmlns:p14="http://schemas.microsoft.com/office/powerpoint/2010/main" val="1520353952"/>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search engines</a:t>
            </a:r>
          </a:p>
        </p:txBody>
      </p:sp>
      <p:sp>
        <p:nvSpPr>
          <p:cNvPr id="3" name="Content Placeholder 2"/>
          <p:cNvSpPr>
            <a:spLocks noGrp="1"/>
          </p:cNvSpPr>
          <p:nvPr>
            <p:ph idx="1"/>
          </p:nvPr>
        </p:nvSpPr>
        <p:spPr/>
        <p:txBody>
          <a:bodyPr/>
          <a:lstStyle/>
          <a:p>
            <a:r>
              <a:rPr lang="en-US" dirty="0"/>
              <a:t>A search engine is a website that does web searches using keywords</a:t>
            </a:r>
          </a:p>
          <a:p>
            <a:r>
              <a:rPr lang="en-US" dirty="0"/>
              <a:t>Google.com, yahoo.com, bing.com</a:t>
            </a:r>
          </a:p>
          <a:p>
            <a:r>
              <a:rPr lang="en-US" dirty="0"/>
              <a:t>Most browsers will allow you to enter keywords in the address box or a search box.  You can set your default search engine for your browser</a:t>
            </a:r>
          </a:p>
          <a:p>
            <a:r>
              <a:rPr lang="en-US" dirty="0"/>
              <a:t>Every search engine uses spiders (web crawlers) – programs which search the set of Web pages, looking for new material.  When new key words are found, they are put in an index with a link that points to the page where they were found.  Speeds up answer user queries</a:t>
            </a:r>
          </a:p>
          <a:p>
            <a:pPr marL="0" indent="0">
              <a:buNone/>
            </a:pPr>
            <a:endParaRPr lang="en-US" dirty="0"/>
          </a:p>
        </p:txBody>
      </p:sp>
    </p:spTree>
    <p:extLst>
      <p:ext uri="{BB962C8B-B14F-4D97-AF65-F5344CB8AC3E}">
        <p14:creationId xmlns:p14="http://schemas.microsoft.com/office/powerpoint/2010/main" val="1682908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and PageRank</a:t>
            </a:r>
          </a:p>
        </p:txBody>
      </p:sp>
      <p:sp>
        <p:nvSpPr>
          <p:cNvPr id="3" name="Content Placeholder 2"/>
          <p:cNvSpPr>
            <a:spLocks noGrp="1"/>
          </p:cNvSpPr>
          <p:nvPr>
            <p:ph idx="1"/>
          </p:nvPr>
        </p:nvSpPr>
        <p:spPr/>
        <p:txBody>
          <a:bodyPr>
            <a:normAutofit lnSpcReduction="10000"/>
          </a:bodyPr>
          <a:lstStyle/>
          <a:p>
            <a:r>
              <a:rPr lang="en-US" dirty="0"/>
              <a:t>PageRank is the algorithm that Google uses to rank the hits that you get for your key words – which links appear on the front page</a:t>
            </a:r>
          </a:p>
          <a:p>
            <a:r>
              <a:rPr lang="en-US" dirty="0"/>
              <a:t>Somewhat based on how many other pages link to a specific page – the more links, the more important (higher-ranked) the page</a:t>
            </a:r>
          </a:p>
          <a:p>
            <a:r>
              <a:rPr lang="en-US" dirty="0"/>
              <a:t>Details are kept a secret!</a:t>
            </a:r>
          </a:p>
          <a:p>
            <a:r>
              <a:rPr lang="en-US" dirty="0"/>
              <a:t>Search Engine Optimization – companies who promise clients that they will get the client’s web page “on the front page of Google” when certain keywords are entered</a:t>
            </a:r>
          </a:p>
          <a:p>
            <a:r>
              <a:rPr lang="en-US" dirty="0"/>
              <a:t>A lot of SEO is “cheating”.  Hiding irrelevant words on a web page to cause it to rank higher, putting the real content of a page in a jpg!</a:t>
            </a:r>
          </a:p>
        </p:txBody>
      </p:sp>
    </p:spTree>
    <p:extLst>
      <p:ext uri="{BB962C8B-B14F-4D97-AF65-F5344CB8AC3E}">
        <p14:creationId xmlns:p14="http://schemas.microsoft.com/office/powerpoint/2010/main" val="54076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Search Tips</a:t>
            </a:r>
          </a:p>
        </p:txBody>
      </p:sp>
      <p:sp>
        <p:nvSpPr>
          <p:cNvPr id="3" name="Content Placeholder 2"/>
          <p:cNvSpPr>
            <a:spLocks noGrp="1"/>
          </p:cNvSpPr>
          <p:nvPr>
            <p:ph idx="1"/>
          </p:nvPr>
        </p:nvSpPr>
        <p:spPr/>
        <p:txBody>
          <a:bodyPr/>
          <a:lstStyle/>
          <a:p>
            <a:r>
              <a:rPr lang="en-US" dirty="0"/>
              <a:t>Look up “advanced search” in most search engines</a:t>
            </a:r>
          </a:p>
          <a:p>
            <a:r>
              <a:rPr lang="en-US" dirty="0"/>
              <a:t>Quotes – putting quotes around a phrase will reduce number of hits</a:t>
            </a:r>
          </a:p>
          <a:p>
            <a:r>
              <a:rPr lang="en-US" dirty="0"/>
              <a:t>Using a + before a keyword means it must appear on the hit</a:t>
            </a:r>
          </a:p>
          <a:p>
            <a:r>
              <a:rPr lang="en-US" dirty="0"/>
              <a:t>Using site: in a Google search searches only that domain name</a:t>
            </a:r>
          </a:p>
          <a:p>
            <a:r>
              <a:rPr lang="en-US" dirty="0"/>
              <a:t>Using </a:t>
            </a:r>
            <a:r>
              <a:rPr lang="en-US" dirty="0" err="1"/>
              <a:t>filetype</a:t>
            </a:r>
            <a:r>
              <a:rPr lang="en-US" dirty="0"/>
              <a:t>: like pdf, </a:t>
            </a:r>
            <a:r>
              <a:rPr lang="en-US" dirty="0" err="1"/>
              <a:t>docx</a:t>
            </a:r>
            <a:r>
              <a:rPr lang="en-US" dirty="0"/>
              <a:t> will find only files with that extension</a:t>
            </a:r>
          </a:p>
          <a:p>
            <a:r>
              <a:rPr lang="en-US" dirty="0">
                <a:hlinkClick r:id="rId2"/>
              </a:rPr>
              <a:t>https://support.google.com/websearch/answer/2466433?hl=en</a:t>
            </a:r>
            <a:endParaRPr lang="en-US" dirty="0"/>
          </a:p>
          <a:p>
            <a:pPr lvl="1"/>
            <a:r>
              <a:rPr lang="en-US" dirty="0"/>
              <a:t>Punctuation marks and symbols that Google recognizes</a:t>
            </a:r>
          </a:p>
        </p:txBody>
      </p:sp>
    </p:spTree>
    <p:extLst>
      <p:ext uri="{BB962C8B-B14F-4D97-AF65-F5344CB8AC3E}">
        <p14:creationId xmlns:p14="http://schemas.microsoft.com/office/powerpoint/2010/main" val="238844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a:t> NSFNet – National Science Foundation Network</a:t>
            </a:r>
          </a:p>
        </p:txBody>
      </p:sp>
      <p:sp>
        <p:nvSpPr>
          <p:cNvPr id="11267" name="Rectangle 3"/>
          <p:cNvSpPr>
            <a:spLocks noGrp="1" noChangeArrowheads="1"/>
          </p:cNvSpPr>
          <p:nvPr>
            <p:ph type="body" idx="1"/>
          </p:nvPr>
        </p:nvSpPr>
        <p:spPr bwMode="auto">
          <a:xfrm>
            <a:off x="838200" y="1215231"/>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2400" dirty="0"/>
              <a:t>Connecting 5 supercomputers and the researchers using them, 1986</a:t>
            </a:r>
          </a:p>
          <a:p>
            <a:pPr eaLnBrk="1" hangingPunct="1"/>
            <a:r>
              <a:rPr lang="en-US" altLang="en-US" sz="2400" dirty="0"/>
              <a:t>Merged with ARPANET in the late 1980s to become “The Internet”</a:t>
            </a:r>
          </a:p>
          <a:p>
            <a:r>
              <a:rPr lang="en-US" altLang="en-US" sz="2400" dirty="0"/>
              <a:t>Commercialization of the Internet -  late 80’s. Early Internet was NOT allowed to be commercial!</a:t>
            </a:r>
          </a:p>
        </p:txBody>
      </p:sp>
      <p:pic>
        <p:nvPicPr>
          <p:cNvPr id="11268" name="Picture 5" descr="nsfnet_backb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467100"/>
            <a:ext cx="4826000"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350152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70598"/>
          </a:xfrm>
        </p:spPr>
        <p:txBody>
          <a:bodyPr/>
          <a:lstStyle/>
          <a:p>
            <a:r>
              <a:rPr lang="en-US" dirty="0"/>
              <a:t>Internet Basics</a:t>
            </a:r>
          </a:p>
        </p:txBody>
      </p:sp>
      <p:sp>
        <p:nvSpPr>
          <p:cNvPr id="3" name="Content Placeholder 2"/>
          <p:cNvSpPr>
            <a:spLocks noGrp="1"/>
          </p:cNvSpPr>
          <p:nvPr>
            <p:ph idx="1"/>
          </p:nvPr>
        </p:nvSpPr>
        <p:spPr/>
        <p:txBody>
          <a:bodyPr/>
          <a:lstStyle/>
          <a:p>
            <a:r>
              <a:rPr lang="en-US" dirty="0"/>
              <a:t>The Internet – connection of billions of computers using the Internet Protocol communication rules.</a:t>
            </a:r>
          </a:p>
          <a:p>
            <a:r>
              <a:rPr lang="en-US" dirty="0"/>
              <a:t>Computers send </a:t>
            </a:r>
            <a:r>
              <a:rPr lang="en-US" b="1" dirty="0"/>
              <a:t>packets</a:t>
            </a:r>
            <a:r>
              <a:rPr lang="en-US" dirty="0"/>
              <a:t>, chunk of data that has an address for the destination, an address for the source, the data and info about the data.  Packets are also numbered in order so that when they are received at the destination, they can be reassembled into a message.</a:t>
            </a:r>
          </a:p>
          <a:p>
            <a:r>
              <a:rPr lang="en-US" dirty="0"/>
              <a:t>Packets travel over many kinds of communication channels: Ethernet cable, fiber optic cable, wireless channels, satellites, undersea cables</a:t>
            </a:r>
          </a:p>
          <a:p>
            <a:r>
              <a:rPr lang="en-US" altLang="en-US" dirty="0"/>
              <a:t>Internet was designed to work well over bad connections - will retry sending packets, reroute as needed to get through</a:t>
            </a:r>
          </a:p>
        </p:txBody>
      </p:sp>
    </p:spTree>
    <p:extLst>
      <p:ext uri="{BB962C8B-B14F-4D97-AF65-F5344CB8AC3E}">
        <p14:creationId xmlns:p14="http://schemas.microsoft.com/office/powerpoint/2010/main" val="215173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1"/>
          <p:cNvSpPr>
            <a:spLocks noGrp="1"/>
          </p:cNvSpPr>
          <p:nvPr>
            <p:ph type="sldNum" sz="quarter" idx="4294967295"/>
          </p:nvPr>
        </p:nvSpPr>
        <p:spPr bwMode="auto">
          <a:xfrm>
            <a:off x="9550400" y="6397625"/>
            <a:ext cx="2540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Century Gothic" pitchFamily="34" charset="0"/>
                <a:ea typeface="ヒラギノ角ゴ Pro W3" pitchFamily="1" charset="-128"/>
              </a:defRPr>
            </a:lvl1pPr>
            <a:lvl2pPr marL="742950" indent="-285750">
              <a:defRPr sz="2400">
                <a:solidFill>
                  <a:schemeClr val="tx1"/>
                </a:solidFill>
                <a:latin typeface="Century Gothic" pitchFamily="34" charset="0"/>
                <a:ea typeface="ヒラギノ角ゴ Pro W3" pitchFamily="1" charset="-128"/>
              </a:defRPr>
            </a:lvl2pPr>
            <a:lvl3pPr marL="1143000" indent="-228600">
              <a:defRPr sz="2400">
                <a:solidFill>
                  <a:schemeClr val="tx1"/>
                </a:solidFill>
                <a:latin typeface="Century Gothic" pitchFamily="34" charset="0"/>
                <a:ea typeface="ヒラギノ角ゴ Pro W3" pitchFamily="1" charset="-128"/>
              </a:defRPr>
            </a:lvl3pPr>
            <a:lvl4pPr marL="1600200" indent="-228600">
              <a:defRPr sz="2400">
                <a:solidFill>
                  <a:schemeClr val="tx1"/>
                </a:solidFill>
                <a:latin typeface="Century Gothic" pitchFamily="34" charset="0"/>
                <a:ea typeface="ヒラギノ角ゴ Pro W3" pitchFamily="1" charset="-128"/>
              </a:defRPr>
            </a:lvl4pPr>
            <a:lvl5pPr marL="2057400" indent="-228600">
              <a:defRPr sz="2400">
                <a:solidFill>
                  <a:schemeClr val="tx1"/>
                </a:solidFill>
                <a:latin typeface="Century Gothic"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9pPr>
          </a:lstStyle>
          <a:p>
            <a:pPr algn="r"/>
            <a:r>
              <a:rPr lang="en-US" altLang="en-US" sz="1000">
                <a:latin typeface="Arial" charset="0"/>
              </a:rPr>
              <a:t>3-</a:t>
            </a:r>
            <a:fld id="{B337E3DF-F053-4AA0-8A15-30DF197178C9}" type="slidenum">
              <a:rPr lang="en-US" altLang="en-US" sz="1000">
                <a:latin typeface="Arial" charset="0"/>
              </a:rPr>
              <a:pPr algn="r"/>
              <a:t>5</a:t>
            </a:fld>
            <a:endParaRPr lang="en-US" altLang="en-US" sz="1000">
              <a:latin typeface="Arial" charset="0"/>
            </a:endParaRPr>
          </a:p>
        </p:txBody>
      </p:sp>
      <p:pic>
        <p:nvPicPr>
          <p:cNvPr id="3174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000" y="1447800"/>
            <a:ext cx="11074400" cy="321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130148754"/>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4294967295"/>
          </p:nvPr>
        </p:nvSpPr>
        <p:spPr bwMode="auto">
          <a:xfrm>
            <a:off x="9550400" y="6397625"/>
            <a:ext cx="2540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Century Gothic" pitchFamily="34" charset="0"/>
                <a:ea typeface="ヒラギノ角ゴ Pro W3" pitchFamily="1" charset="-128"/>
              </a:defRPr>
            </a:lvl1pPr>
            <a:lvl2pPr marL="742950" indent="-285750">
              <a:defRPr sz="2400">
                <a:solidFill>
                  <a:schemeClr val="tx1"/>
                </a:solidFill>
                <a:latin typeface="Century Gothic" pitchFamily="34" charset="0"/>
                <a:ea typeface="ヒラギノ角ゴ Pro W3" pitchFamily="1" charset="-128"/>
              </a:defRPr>
            </a:lvl2pPr>
            <a:lvl3pPr marL="1143000" indent="-228600">
              <a:defRPr sz="2400">
                <a:solidFill>
                  <a:schemeClr val="tx1"/>
                </a:solidFill>
                <a:latin typeface="Century Gothic" pitchFamily="34" charset="0"/>
                <a:ea typeface="ヒラギノ角ゴ Pro W3" pitchFamily="1" charset="-128"/>
              </a:defRPr>
            </a:lvl3pPr>
            <a:lvl4pPr marL="1600200" indent="-228600">
              <a:defRPr sz="2400">
                <a:solidFill>
                  <a:schemeClr val="tx1"/>
                </a:solidFill>
                <a:latin typeface="Century Gothic" pitchFamily="34" charset="0"/>
                <a:ea typeface="ヒラギノ角ゴ Pro W3" pitchFamily="1" charset="-128"/>
              </a:defRPr>
            </a:lvl4pPr>
            <a:lvl5pPr marL="2057400" indent="-228600">
              <a:defRPr sz="2400">
                <a:solidFill>
                  <a:schemeClr val="tx1"/>
                </a:solidFill>
                <a:latin typeface="Century Gothic"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Century Gothic" pitchFamily="34" charset="0"/>
                <a:ea typeface="ヒラギノ角ゴ Pro W3" pitchFamily="1" charset="-128"/>
              </a:defRPr>
            </a:lvl9pPr>
          </a:lstStyle>
          <a:p>
            <a:pPr algn="r"/>
            <a:r>
              <a:rPr lang="en-US" altLang="en-US" sz="1000"/>
              <a:t>3-</a:t>
            </a:r>
            <a:fld id="{4255E511-C52B-4445-8237-69AAD59D3623}" type="slidenum">
              <a:rPr lang="en-US" altLang="en-US" sz="1000"/>
              <a:pPr algn="r"/>
              <a:t>6</a:t>
            </a:fld>
            <a:endParaRPr lang="en-US" altLang="en-US" sz="1000"/>
          </a:p>
        </p:txBody>
      </p:sp>
      <p:sp>
        <p:nvSpPr>
          <p:cNvPr id="32771" name="Rectangle 2"/>
          <p:cNvSpPr>
            <a:spLocks noGrp="1" noChangeArrowheads="1"/>
          </p:cNvSpPr>
          <p:nvPr>
            <p:ph type="title" idx="4294967295"/>
          </p:nvPr>
        </p:nvSpPr>
        <p:spPr bwMode="auto">
          <a:xfrm>
            <a:off x="609600" y="0"/>
            <a:ext cx="109728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US" altLang="en-US" dirty="0">
                <a:latin typeface="Century Gothic" pitchFamily="34" charset="0"/>
              </a:rPr>
              <a:t>Following Protocol</a:t>
            </a:r>
          </a:p>
        </p:txBody>
      </p:sp>
      <p:sp>
        <p:nvSpPr>
          <p:cNvPr id="30724" name="Rectangle 3"/>
          <p:cNvSpPr>
            <a:spLocks noGrp="1" noChangeArrowheads="1"/>
          </p:cNvSpPr>
          <p:nvPr>
            <p:ph type="body" idx="4294967295"/>
          </p:nvPr>
        </p:nvSpPr>
        <p:spPr bwMode="auto">
          <a:xfrm>
            <a:off x="711200" y="1447800"/>
            <a:ext cx="11074400" cy="50292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p>
            <a:pPr eaLnBrk="1" hangingPunct="1">
              <a:lnSpc>
                <a:spcPct val="90000"/>
              </a:lnSpc>
              <a:spcBef>
                <a:spcPct val="50000"/>
              </a:spcBef>
              <a:defRPr/>
            </a:pPr>
            <a:r>
              <a:rPr lang="en-US" sz="2400" dirty="0"/>
              <a:t>A </a:t>
            </a:r>
            <a:r>
              <a:rPr lang="en-US" sz="2400" i="1" dirty="0"/>
              <a:t>protocol</a:t>
            </a:r>
            <a:r>
              <a:rPr lang="en-US" sz="2400" dirty="0"/>
              <a:t> describes the specific technical steps involved in how information is actually transmitted. It is a set of rules on how a conversation happens</a:t>
            </a:r>
          </a:p>
          <a:p>
            <a:pPr lvl="1">
              <a:spcBef>
                <a:spcPct val="50000"/>
              </a:spcBef>
              <a:defRPr/>
            </a:pPr>
            <a:r>
              <a:rPr lang="en-US" dirty="0"/>
              <a:t>Humans use protocols when they talk on the phone</a:t>
            </a:r>
          </a:p>
          <a:p>
            <a:pPr lvl="1">
              <a:spcBef>
                <a:spcPct val="50000"/>
              </a:spcBef>
              <a:defRPr/>
            </a:pPr>
            <a:r>
              <a:rPr lang="en-US" dirty="0"/>
              <a:t>Computers must have protocols regarding error correction, size of packets, speed, frequency…</a:t>
            </a:r>
          </a:p>
          <a:p>
            <a:pPr eaLnBrk="1" hangingPunct="1">
              <a:lnSpc>
                <a:spcPct val="90000"/>
              </a:lnSpc>
              <a:spcBef>
                <a:spcPct val="50000"/>
              </a:spcBef>
              <a:defRPr/>
            </a:pPr>
            <a:r>
              <a:rPr lang="en-US" sz="2400" i="1" dirty="0"/>
              <a:t>TCP/IP (Transmission Control Protocol/Internet Protocol)</a:t>
            </a:r>
          </a:p>
          <a:p>
            <a:pPr lvl="1" eaLnBrk="1" hangingPunct="1">
              <a:lnSpc>
                <a:spcPct val="90000"/>
              </a:lnSpc>
              <a:spcBef>
                <a:spcPct val="50000"/>
              </a:spcBef>
              <a:defRPr/>
            </a:pPr>
            <a:r>
              <a:rPr lang="en-US" dirty="0"/>
              <a:t>Information is broken into a sequence of small fixed-size units called </a:t>
            </a:r>
            <a:r>
              <a:rPr lang="en-US" i="1" dirty="0"/>
              <a:t>IP packets</a:t>
            </a:r>
            <a:endParaRPr lang="en-US" dirty="0"/>
          </a:p>
          <a:p>
            <a:pPr lvl="1" eaLnBrk="1" hangingPunct="1">
              <a:lnSpc>
                <a:spcPct val="90000"/>
              </a:lnSpc>
              <a:spcBef>
                <a:spcPct val="50000"/>
              </a:spcBef>
              <a:defRPr/>
            </a:pPr>
            <a:r>
              <a:rPr lang="en-US" dirty="0"/>
              <a:t>Each packet has space for a chunk of data (</a:t>
            </a:r>
            <a:r>
              <a:rPr lang="en-US" i="1" dirty="0"/>
              <a:t>e.g., piece of the novel</a:t>
            </a:r>
            <a:r>
              <a:rPr lang="en-US" dirty="0"/>
              <a:t>), the IP addresses of the source and destination computers, and a sequence number</a:t>
            </a:r>
          </a:p>
          <a:p>
            <a:pPr lvl="1" eaLnBrk="1" hangingPunct="1">
              <a:lnSpc>
                <a:spcPct val="90000"/>
              </a:lnSpc>
              <a:spcBef>
                <a:spcPct val="50000"/>
              </a:spcBef>
              <a:defRPr/>
            </a:pPr>
            <a:r>
              <a:rPr lang="en-US" dirty="0"/>
              <a:t>The packets are sent over the Internet one at a time using whatever route is available</a:t>
            </a:r>
          </a:p>
          <a:p>
            <a:pPr lvl="1" eaLnBrk="1" hangingPunct="1">
              <a:lnSpc>
                <a:spcPct val="90000"/>
              </a:lnSpc>
              <a:spcBef>
                <a:spcPct val="50000"/>
              </a:spcBef>
              <a:defRPr/>
            </a:pPr>
            <a:r>
              <a:rPr lang="en-US" dirty="0"/>
              <a:t>Addresses are groups of numbers, unique one for each machine on the Net</a:t>
            </a:r>
          </a:p>
          <a:p>
            <a:pPr>
              <a:spcBef>
                <a:spcPct val="50000"/>
              </a:spcBef>
              <a:defRPr/>
            </a:pPr>
            <a:r>
              <a:rPr lang="en-US" dirty="0"/>
              <a:t>Various sub-protocols handle email, web pages, file transfer, security</a:t>
            </a:r>
          </a:p>
        </p:txBody>
      </p:sp>
    </p:spTree>
    <p:custDataLst>
      <p:tags r:id="rId1"/>
    </p:custDataLst>
    <p:extLst>
      <p:ext uri="{BB962C8B-B14F-4D97-AF65-F5344CB8AC3E}">
        <p14:creationId xmlns:p14="http://schemas.microsoft.com/office/powerpoint/2010/main" val="2890000246"/>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Internet Protocol is reliable</a:t>
            </a:r>
          </a:p>
        </p:txBody>
      </p:sp>
      <p:sp>
        <p:nvSpPr>
          <p:cNvPr id="34819" name="Content Placeholder 2"/>
          <p:cNvSpPr>
            <a:spLocks noGrp="1"/>
          </p:cNvSpPr>
          <p:nvPr>
            <p:ph idx="1"/>
          </p:nvPr>
        </p:nvSpPr>
        <p:spPr bwMode="auto">
          <a:xfrm>
            <a:off x="609600" y="1371601"/>
            <a:ext cx="109728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The Internet Protocol was designed to work with POOR connections </a:t>
            </a:r>
          </a:p>
          <a:p>
            <a:r>
              <a:rPr lang="en-US" altLang="en-US" dirty="0"/>
              <a:t>It is very difficult (and expensive) to keep a good quality connection between two points working long enough to send a huge gigabytes file</a:t>
            </a:r>
          </a:p>
          <a:p>
            <a:r>
              <a:rPr lang="en-US" altLang="en-US" dirty="0"/>
              <a:t>BUT it is not hard to keep a good connection for a few seconds - long enough to send a few packets (cheaper)</a:t>
            </a:r>
          </a:p>
          <a:p>
            <a:r>
              <a:rPr lang="en-US" altLang="en-US" sz="2800" dirty="0"/>
              <a:t>If a computer being used as a router is busy or out of service, packets are sent by a different route, so packets may not arrive in the same order at the destination as the order they were sent out.  That’s why they are numbered</a:t>
            </a:r>
          </a:p>
          <a:p>
            <a:pPr marL="0" indent="0">
              <a:buNone/>
            </a:pPr>
            <a:endParaRPr lang="en-US" altLang="en-US" dirty="0"/>
          </a:p>
        </p:txBody>
      </p:sp>
    </p:spTree>
    <p:custDataLst>
      <p:tags r:id="rId1"/>
    </p:custDataLst>
    <p:extLst>
      <p:ext uri="{BB962C8B-B14F-4D97-AF65-F5344CB8AC3E}">
        <p14:creationId xmlns:p14="http://schemas.microsoft.com/office/powerpoint/2010/main" val="1427923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Networking terms</a:t>
            </a:r>
          </a:p>
        </p:txBody>
      </p:sp>
      <p:sp>
        <p:nvSpPr>
          <p:cNvPr id="3" name="Content Placeholder 2"/>
          <p:cNvSpPr>
            <a:spLocks noGrp="1"/>
          </p:cNvSpPr>
          <p:nvPr>
            <p:ph idx="1"/>
          </p:nvPr>
        </p:nvSpPr>
        <p:spPr/>
        <p:txBody>
          <a:bodyPr>
            <a:normAutofit fontScale="92500"/>
          </a:bodyPr>
          <a:lstStyle/>
          <a:p>
            <a:r>
              <a:rPr lang="en-US" dirty="0"/>
              <a:t>A router is a device in a network which receives a packet from a computer and sends the packet on to another computer.  It is smart enough to decide which path is better in real time. (Cisco brand common)</a:t>
            </a:r>
          </a:p>
          <a:p>
            <a:r>
              <a:rPr lang="en-US" dirty="0"/>
              <a:t>An ISP = Internet Service Provider is a company which sells connections to the Internet.  Largest are Comcast, AT&amp;T, Spectrum, Verizon.  They have the infrastructure of modems, DSL phone lines, satellites, cables, etc. and available connections to the Internet backbones.</a:t>
            </a:r>
          </a:p>
          <a:p>
            <a:pPr lvl="1"/>
            <a:r>
              <a:rPr lang="en-US" dirty="0"/>
              <a:t>Factors to consider when choosing an ISP:</a:t>
            </a:r>
          </a:p>
          <a:p>
            <a:pPr lvl="2"/>
            <a:r>
              <a:rPr lang="en-US" altLang="en-US" dirty="0"/>
              <a:t>Cost, local access numbers, s</a:t>
            </a:r>
            <a:r>
              <a:rPr lang="en-US" altLang="en-US" dirty="0">
                <a:cs typeface="Times New Roman" pitchFamily="18" charset="0"/>
              </a:rPr>
              <a:t>ervices offered </a:t>
            </a:r>
            <a:r>
              <a:rPr lang="en-US" altLang="en-US" dirty="0">
                <a:latin typeface="Arial" charset="0"/>
                <a:cs typeface="Times New Roman" pitchFamily="18" charset="0"/>
              </a:rPr>
              <a:t>–</a:t>
            </a:r>
            <a:r>
              <a:rPr lang="en-US" altLang="en-US" dirty="0">
                <a:cs typeface="Times New Roman" pitchFamily="18" charset="0"/>
              </a:rPr>
              <a:t> email, web page hosting, news reading</a:t>
            </a:r>
          </a:p>
          <a:p>
            <a:pPr lvl="2"/>
            <a:r>
              <a:rPr lang="en-US" altLang="en-US" dirty="0">
                <a:cs typeface="Times New Roman" pitchFamily="18" charset="0"/>
              </a:rPr>
              <a:t>Reliability, speed, support and customer service</a:t>
            </a:r>
          </a:p>
          <a:p>
            <a:pPr lvl="2"/>
            <a:r>
              <a:rPr lang="en-US" altLang="en-US" dirty="0">
                <a:cs typeface="Times New Roman" pitchFamily="18" charset="0"/>
              </a:rPr>
              <a:t>Distance to connection point – DSL has limits on how far you are from switching station</a:t>
            </a:r>
          </a:p>
        </p:txBody>
      </p:sp>
    </p:spTree>
    <p:extLst>
      <p:ext uri="{BB962C8B-B14F-4D97-AF65-F5344CB8AC3E}">
        <p14:creationId xmlns:p14="http://schemas.microsoft.com/office/powerpoint/2010/main" val="1294756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a:t>ISP Infrastructure</a:t>
            </a:r>
          </a:p>
        </p:txBody>
      </p:sp>
      <p:pic>
        <p:nvPicPr>
          <p:cNvPr id="47107" name="Picture 3" descr="Fig05-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934" y="1787525"/>
            <a:ext cx="11114617" cy="3308350"/>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519708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2692</Words>
  <Application>Microsoft Office PowerPoint</Application>
  <PresentationFormat>Widescreen</PresentationFormat>
  <Paragraphs>171</Paragraphs>
  <Slides>27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Calibri</vt:lpstr>
      <vt:lpstr>Calibri Light</vt:lpstr>
      <vt:lpstr>Cambria Math</vt:lpstr>
      <vt:lpstr>Century Gothic</vt:lpstr>
      <vt:lpstr>Helvetica</vt:lpstr>
      <vt:lpstr>Times New Roman</vt:lpstr>
      <vt:lpstr>Verdana</vt:lpstr>
      <vt:lpstr>Wingdings</vt:lpstr>
      <vt:lpstr>Office Theme</vt:lpstr>
      <vt:lpstr>The Internet and the Web</vt:lpstr>
      <vt:lpstr>History of the Internet</vt:lpstr>
      <vt:lpstr> NSFNet – National Science Foundation Network</vt:lpstr>
      <vt:lpstr>Internet Basics</vt:lpstr>
      <vt:lpstr>PowerPoint Presentation</vt:lpstr>
      <vt:lpstr>Following Protocol</vt:lpstr>
      <vt:lpstr>Internet Protocol is reliable</vt:lpstr>
      <vt:lpstr>Networking terms</vt:lpstr>
      <vt:lpstr>ISP Infrastructure</vt:lpstr>
      <vt:lpstr>Home Networking</vt:lpstr>
      <vt:lpstr>IP Addresses</vt:lpstr>
      <vt:lpstr>Domain Names</vt:lpstr>
      <vt:lpstr>Interesting domain names</vt:lpstr>
      <vt:lpstr>Top Level Domains - Country Codes</vt:lpstr>
      <vt:lpstr>How to ask</vt:lpstr>
      <vt:lpstr>Cybersquatting</vt:lpstr>
      <vt:lpstr>Problem with IP numbers</vt:lpstr>
      <vt:lpstr>Dynamic vs. Static IP numbers</vt:lpstr>
      <vt:lpstr>URL</vt:lpstr>
      <vt:lpstr>URLs</vt:lpstr>
      <vt:lpstr>The Internet and Copyright</vt:lpstr>
      <vt:lpstr>Wi-Fi </vt:lpstr>
      <vt:lpstr>Net Neutrality</vt:lpstr>
      <vt:lpstr>The World Wide Web</vt:lpstr>
      <vt:lpstr>Web search engines</vt:lpstr>
      <vt:lpstr>Google and PageRank</vt:lpstr>
      <vt:lpstr>Web Search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Internet and the Web</dc:title>
  <dc:creator>keen@netins.net</dc:creator>
  <cp:lastModifiedBy>keen@netins.net</cp:lastModifiedBy>
  <cp:revision>6</cp:revision>
  <dcterms:created xsi:type="dcterms:W3CDTF">2021-11-10T20:04:12Z</dcterms:created>
  <dcterms:modified xsi:type="dcterms:W3CDTF">2021-11-14T02:41:44Z</dcterms:modified>
</cp:coreProperties>
</file>